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6" autoAdjust="0"/>
    <p:restoredTop sz="94660"/>
  </p:normalViewPr>
  <p:slideViewPr>
    <p:cSldViewPr>
      <p:cViewPr varScale="1">
        <p:scale>
          <a:sx n="72" d="100"/>
          <a:sy n="72" d="100"/>
        </p:scale>
        <p:origin x="-13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5ACF0-0DFD-4920-8CD6-61B0AC2C2C35}" type="datetimeFigureOut">
              <a:rPr lang="cs-CZ"/>
              <a:pPr>
                <a:defRPr/>
              </a:pPr>
              <a:t>15.8.2014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33189-5914-41B9-B45B-560E1BB478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57512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62A72-78E4-4B64-B7CA-DCF09DCA8055}" type="datetimeFigureOut">
              <a:rPr lang="cs-CZ"/>
              <a:pPr>
                <a:defRPr/>
              </a:pPr>
              <a:t>15.8.2014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A6203-03A8-4426-A4E7-E9EA7E3D04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00817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03463-F4F0-4ED0-BBEB-49E330C89042}" type="datetimeFigureOut">
              <a:rPr lang="cs-CZ"/>
              <a:pPr>
                <a:defRPr/>
              </a:pPr>
              <a:t>15.8.2014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7245B-5F3A-42D8-AF88-C0FA3847BA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42591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2F540-18C3-43D2-9FEE-A9C3D60489CE}" type="datetimeFigureOut">
              <a:rPr lang="cs-CZ"/>
              <a:pPr>
                <a:defRPr/>
              </a:pPr>
              <a:t>15.8.2014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AF64-ED21-40BB-8E51-9F21CEA592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00456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7605C-04B8-4141-AA0F-CEA301865263}" type="datetimeFigureOut">
              <a:rPr lang="cs-CZ"/>
              <a:pPr>
                <a:defRPr/>
              </a:pPr>
              <a:t>15.8.2014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68BC6-2EB8-4991-B345-43D8AE9925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90171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DF3D7-6712-4016-BAA1-D3A605BC3160}" type="datetimeFigureOut">
              <a:rPr lang="cs-CZ"/>
              <a:pPr>
                <a:defRPr/>
              </a:pPr>
              <a:t>15.8.2014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6C372-CF32-4F87-B8A2-72C68352C3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89351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EB825-20AA-4B27-97B8-395E5115FE0F}" type="datetimeFigureOut">
              <a:rPr lang="cs-CZ"/>
              <a:pPr>
                <a:defRPr/>
              </a:pPr>
              <a:t>15.8.2014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44770-72A0-4096-B81B-52992BF66C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55938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EAB3C-B0F6-46A9-9CF5-9E66B0329C96}" type="datetimeFigureOut">
              <a:rPr lang="cs-CZ"/>
              <a:pPr>
                <a:defRPr/>
              </a:pPr>
              <a:t>15.8.2014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66ADE-F0B0-4946-A08D-16F3ABE0DC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140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03FDF-83AF-490E-9C65-58CA1C756CEE}" type="datetimeFigureOut">
              <a:rPr lang="cs-CZ"/>
              <a:pPr>
                <a:defRPr/>
              </a:pPr>
              <a:t>15.8.2014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A98D8-7ACE-4F1E-AD01-0AD1FA86EB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79104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BD97-298E-48B0-AFC7-BCAD5001659C}" type="datetimeFigureOut">
              <a:rPr lang="cs-CZ"/>
              <a:pPr>
                <a:defRPr/>
              </a:pPr>
              <a:t>15.8.2014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CAC9-A7D3-4D60-99C0-29158CE044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93277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BC147-A9DA-42A6-A289-4D2451924CBC}" type="datetimeFigureOut">
              <a:rPr lang="cs-CZ"/>
              <a:pPr>
                <a:defRPr/>
              </a:pPr>
              <a:t>15.8.2014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8E739-10AA-4639-8557-806F6FC7C2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37176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8E26FE-4F73-45B6-AD02-5F2E804B31A9}" type="datetimeFigureOut">
              <a:rPr lang="cs-CZ"/>
              <a:pPr>
                <a:defRPr/>
              </a:pPr>
              <a:t>15.8.2014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8EB37C-3BCE-403E-9739-051226B1D3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4" descr="http://www.wallsave.com/wallpapers/2560x1600/wood-black/593889/wood-black-bite-abstract-593889.jpg"/>
          <p:cNvSpPr>
            <a:spLocks noChangeAspect="1" noChangeArrowheads="1"/>
          </p:cNvSpPr>
          <p:nvPr/>
        </p:nvSpPr>
        <p:spPr bwMode="auto">
          <a:xfrm>
            <a:off x="155575" y="-3641725"/>
            <a:ext cx="12153900" cy="760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cs-CZ" altLang="cs-CZ"/>
          </a:p>
        </p:txBody>
      </p:sp>
      <p:pic>
        <p:nvPicPr>
          <p:cNvPr id="13314" name="Picture 6" descr="http://www.hdwallpaperscool.com/wp-content/uploads/2013/12/prague-city-hd-wallpapers-cool-desktop-images-wide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0963" y="-119063"/>
            <a:ext cx="11160126" cy="698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2555875" y="2374900"/>
            <a:ext cx="4103688" cy="1584325"/>
          </a:xfrm>
          <a:prstGeom prst="roundRect">
            <a:avLst/>
          </a:prstGeom>
          <a:solidFill>
            <a:schemeClr val="accent2">
              <a:lumMod val="75000"/>
              <a:alpha val="52000"/>
            </a:schemeClr>
          </a:solidFill>
          <a:ln w="412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i="1" dirty="0"/>
          </a:p>
        </p:txBody>
      </p:sp>
      <p:sp>
        <p:nvSpPr>
          <p:cNvPr id="7" name="Obdélník 6"/>
          <p:cNvSpPr/>
          <p:nvPr/>
        </p:nvSpPr>
        <p:spPr>
          <a:xfrm>
            <a:off x="2555776" y="2843971"/>
            <a:ext cx="410445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11. prosince 2013</a:t>
            </a:r>
            <a:endParaRPr lang="cs-CZ" sz="36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2555776" y="2375049"/>
            <a:ext cx="4104456" cy="1584176"/>
          </a:xfrm>
          <a:prstGeom prst="roundRect">
            <a:avLst/>
          </a:prstGeom>
          <a:solidFill>
            <a:schemeClr val="accent2">
              <a:lumMod val="75000"/>
              <a:alpha val="52000"/>
            </a:schemeClr>
          </a:solidFill>
          <a:ln w="412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Gymnázium Kladno, třída </a:t>
            </a:r>
            <a:r>
              <a:rPr lang="cs-CZ" sz="3600" b="1" i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O5</a:t>
            </a:r>
            <a:endParaRPr lang="cs-CZ" sz="36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2555776" y="2375048"/>
            <a:ext cx="4104456" cy="1584176"/>
          </a:xfrm>
          <a:prstGeom prst="roundRect">
            <a:avLst/>
          </a:prstGeom>
          <a:solidFill>
            <a:schemeClr val="accent2">
              <a:lumMod val="75000"/>
              <a:alpha val="52000"/>
            </a:schemeClr>
          </a:solidFill>
          <a:ln w="412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Přednáška Biblické dějiny Židů, návštěva hřbitova a synagog</a:t>
            </a:r>
            <a:endParaRPr lang="cs-CZ" sz="28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-1531938" y="0"/>
            <a:ext cx="11522076" cy="1492250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479925" y="14922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cs-CZ" altLang="cs-CZ">
              <a:latin typeface="Arial" charset="0"/>
              <a:cs typeface="Arial" charset="0"/>
            </a:endParaRPr>
          </a:p>
        </p:txBody>
      </p:sp>
      <p:pic>
        <p:nvPicPr>
          <p:cNvPr id="19" name="Obrázek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190500"/>
            <a:ext cx="5765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003925"/>
            <a:ext cx="10572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003925"/>
            <a:ext cx="10652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5575" y="1524000"/>
            <a:ext cx="8154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400" dirty="0" smtClean="0">
                <a:solidFill>
                  <a:schemeClr val="tx1"/>
                </a:solidFill>
              </a:rPr>
              <a:t>Tento projekt je spolufinancován Evropským Sociálním fondem a státním rozpočtem České republiky</a:t>
            </a:r>
            <a:endParaRPr lang="cs-CZ" sz="1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41101" y="6003925"/>
            <a:ext cx="287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Exkurze ČJL – 11.12.2013</a:t>
            </a:r>
            <a:endParaRPr lang="cs-CZ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46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76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96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4" descr="http://www.wallsave.com/wallpapers/2560x1600/wood-black/593889/wood-black-bite-abstract-593889.jpg"/>
          <p:cNvSpPr>
            <a:spLocks noChangeAspect="1" noChangeArrowheads="1"/>
          </p:cNvSpPr>
          <p:nvPr/>
        </p:nvSpPr>
        <p:spPr bwMode="auto">
          <a:xfrm>
            <a:off x="155575" y="-3641725"/>
            <a:ext cx="12153900" cy="760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cs-CZ" altLang="cs-CZ"/>
          </a:p>
        </p:txBody>
      </p:sp>
      <p:pic>
        <p:nvPicPr>
          <p:cNvPr id="14338" name="Picture 6" descr="http://www.hdwallpaperscool.com/wp-content/uploads/2013/12/prague-city-hd-wallpapers-cool-desktop-images-wide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0963" y="-119063"/>
            <a:ext cx="11160126" cy="698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aoblený obdélník 12"/>
          <p:cNvSpPr/>
          <p:nvPr/>
        </p:nvSpPr>
        <p:spPr>
          <a:xfrm>
            <a:off x="-1531938" y="0"/>
            <a:ext cx="11522076" cy="1492250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4479925" y="14922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cs-CZ" altLang="cs-CZ">
              <a:latin typeface="Arial" charset="0"/>
              <a:cs typeface="Arial" charset="0"/>
            </a:endParaRPr>
          </a:p>
        </p:txBody>
      </p:sp>
      <p:pic>
        <p:nvPicPr>
          <p:cNvPr id="14342" name="Obrázek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190500"/>
            <a:ext cx="5765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003925"/>
            <a:ext cx="10572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003925"/>
            <a:ext cx="10652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643063"/>
            <a:ext cx="6089650" cy="4060825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553057" y="5241490"/>
            <a:ext cx="403790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Přednáška Biblické dějiny Židů</a:t>
            </a:r>
            <a:endParaRPr lang="cs-CZ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1492250"/>
            <a:ext cx="3095625" cy="4632325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délník 20"/>
          <p:cNvSpPr/>
          <p:nvPr/>
        </p:nvSpPr>
        <p:spPr>
          <a:xfrm>
            <a:off x="3205823" y="5624722"/>
            <a:ext cx="27323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Staronová synagoga</a:t>
            </a:r>
            <a:endParaRPr lang="cs-CZ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668463"/>
            <a:ext cx="6119812" cy="4079875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590675"/>
            <a:ext cx="6213475" cy="4143375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601788"/>
            <a:ext cx="6315075" cy="42545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bdélník 27"/>
          <p:cNvSpPr/>
          <p:nvPr/>
        </p:nvSpPr>
        <p:spPr>
          <a:xfrm>
            <a:off x="3196143" y="5241489"/>
            <a:ext cx="229652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Židovský hřbitov</a:t>
            </a:r>
            <a:endParaRPr lang="cs-CZ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1524000"/>
            <a:ext cx="6475412" cy="4410075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bdélník 29"/>
          <p:cNvSpPr/>
          <p:nvPr/>
        </p:nvSpPr>
        <p:spPr>
          <a:xfrm>
            <a:off x="4479925" y="5305425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17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26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 nodePh="1">
                                  <p:stCondLst>
                                    <p:cond delay="420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4" descr="http://www.wallsave.com/wallpapers/2560x1600/wood-black/593889/wood-black-bite-abstract-593889.jpg"/>
          <p:cNvSpPr>
            <a:spLocks noChangeAspect="1" noChangeArrowheads="1"/>
          </p:cNvSpPr>
          <p:nvPr/>
        </p:nvSpPr>
        <p:spPr bwMode="auto">
          <a:xfrm>
            <a:off x="155575" y="-3641725"/>
            <a:ext cx="12153900" cy="760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cs-CZ" altLang="cs-CZ"/>
          </a:p>
        </p:txBody>
      </p:sp>
      <p:pic>
        <p:nvPicPr>
          <p:cNvPr id="15362" name="Picture 6" descr="http://www.hdwallpaperscool.com/wp-content/uploads/2013/12/prague-city-hd-wallpapers-cool-desktop-images-wide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0963" y="-119063"/>
            <a:ext cx="11160126" cy="698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aoblený obdélník 12"/>
          <p:cNvSpPr/>
          <p:nvPr/>
        </p:nvSpPr>
        <p:spPr>
          <a:xfrm>
            <a:off x="-1531938" y="0"/>
            <a:ext cx="11522076" cy="1492250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4479925" y="14922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cs-CZ" altLang="cs-CZ">
              <a:latin typeface="Arial" charset="0"/>
              <a:cs typeface="Arial" charset="0"/>
            </a:endParaRPr>
          </a:p>
        </p:txBody>
      </p:sp>
      <p:pic>
        <p:nvPicPr>
          <p:cNvPr id="15366" name="Obrázek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190500"/>
            <a:ext cx="5765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003925"/>
            <a:ext cx="10572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003925"/>
            <a:ext cx="10652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19226" y="2967335"/>
            <a:ext cx="13055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Kvíz</a:t>
            </a:r>
            <a:endParaRPr lang="cs-CZ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55575" y="1692275"/>
            <a:ext cx="8729663" cy="4113213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11138" y="1773238"/>
            <a:ext cx="8721725" cy="3538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cs-CZ" sz="1600" cap="all" dirty="0">
                <a:latin typeface="+mn-lt"/>
              </a:rPr>
              <a:t>Co je menora? </a:t>
            </a:r>
            <a:r>
              <a:rPr lang="cs-CZ" sz="1600" b="1" i="1" cap="all" dirty="0">
                <a:latin typeface="+mn-lt"/>
              </a:rPr>
              <a:t>A:</a:t>
            </a:r>
            <a:r>
              <a:rPr lang="cs-CZ" sz="1600" i="1" cap="all" dirty="0">
                <a:latin typeface="+mn-lt"/>
              </a:rPr>
              <a:t> Židovský svátek, </a:t>
            </a:r>
            <a:r>
              <a:rPr lang="cs-CZ" sz="1600" b="1" i="1" cap="all" dirty="0">
                <a:latin typeface="+mn-lt"/>
              </a:rPr>
              <a:t>B:</a:t>
            </a:r>
            <a:r>
              <a:rPr lang="cs-CZ" sz="1600" i="1" cap="all" dirty="0">
                <a:latin typeface="+mn-lt"/>
              </a:rPr>
              <a:t> Sedmiramenný svícen, </a:t>
            </a:r>
            <a:r>
              <a:rPr lang="cs-CZ" sz="1600" b="1" i="1" cap="all" dirty="0">
                <a:latin typeface="+mn-lt"/>
              </a:rPr>
              <a:t>C:</a:t>
            </a:r>
            <a:r>
              <a:rPr lang="cs-CZ" sz="1600" i="1" cap="all" dirty="0">
                <a:latin typeface="+mn-lt"/>
              </a:rPr>
              <a:t> Žena Abraháma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cs-CZ" sz="1600" cap="all" dirty="0">
                <a:latin typeface="+mn-lt"/>
              </a:rPr>
              <a:t>Jak vypadá hebrejština? </a:t>
            </a:r>
            <a:r>
              <a:rPr lang="cs-CZ" sz="1600" b="1" i="1" cap="all" dirty="0">
                <a:latin typeface="+mn-lt"/>
              </a:rPr>
              <a:t>A:</a:t>
            </a:r>
            <a:r>
              <a:rPr lang="cs-CZ" sz="1600" i="1" cap="all" dirty="0">
                <a:latin typeface="+mn-lt"/>
              </a:rPr>
              <a:t> Píše se a čte se zprava doleva a obsahuje jen samohlásky, </a:t>
            </a:r>
            <a:r>
              <a:rPr lang="cs-CZ" sz="1600" b="1" i="1" cap="all" dirty="0">
                <a:latin typeface="+mn-lt"/>
              </a:rPr>
              <a:t>B:</a:t>
            </a:r>
            <a:r>
              <a:rPr lang="cs-CZ" sz="1600" i="1" cap="all" dirty="0">
                <a:latin typeface="+mn-lt"/>
              </a:rPr>
              <a:t> Píše se a čte se zprava doleva a obsahuje jen souhlásky, </a:t>
            </a:r>
            <a:r>
              <a:rPr lang="cs-CZ" sz="1600" b="1" i="1" cap="all" dirty="0">
                <a:latin typeface="+mn-lt"/>
              </a:rPr>
              <a:t>C:</a:t>
            </a:r>
            <a:r>
              <a:rPr lang="cs-CZ" sz="1600" i="1" cap="all" dirty="0">
                <a:latin typeface="+mn-lt"/>
              </a:rPr>
              <a:t> Píše se zleva doprava a obsahuje jen souhlásky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cs-CZ" sz="1600" cap="all" dirty="0">
                <a:latin typeface="+mn-lt"/>
              </a:rPr>
              <a:t>Co je tetragram? </a:t>
            </a:r>
            <a:r>
              <a:rPr lang="cs-CZ" sz="1600" b="1" i="1" cap="all" dirty="0">
                <a:latin typeface="+mn-lt"/>
              </a:rPr>
              <a:t>A:</a:t>
            </a:r>
            <a:r>
              <a:rPr lang="cs-CZ" sz="1600" i="1" cap="all" dirty="0">
                <a:latin typeface="+mn-lt"/>
              </a:rPr>
              <a:t> Jméno jednoho z židovských kmenů, </a:t>
            </a:r>
            <a:r>
              <a:rPr lang="cs-CZ" sz="1600" b="1" i="1" cap="all" dirty="0">
                <a:latin typeface="+mn-lt"/>
              </a:rPr>
              <a:t>B:</a:t>
            </a:r>
            <a:r>
              <a:rPr lang="cs-CZ" sz="1600" i="1" cap="all" dirty="0">
                <a:latin typeface="+mn-lt"/>
              </a:rPr>
              <a:t> Biblický příběh odchodu Židů z Egypta, </a:t>
            </a:r>
            <a:r>
              <a:rPr lang="cs-CZ" sz="1600" b="1" i="1" cap="all" dirty="0">
                <a:latin typeface="+mn-lt"/>
              </a:rPr>
              <a:t>C:</a:t>
            </a:r>
            <a:r>
              <a:rPr lang="cs-CZ" sz="1600" i="1" cap="all" dirty="0">
                <a:latin typeface="+mn-lt"/>
              </a:rPr>
              <a:t> Nevyslovitelné Boží jméno</a:t>
            </a:r>
            <a:endParaRPr lang="cs-CZ" sz="1600" i="1" cap="all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cs-CZ" sz="1600" cap="all" dirty="0">
                <a:latin typeface="+mn-lt"/>
              </a:rPr>
              <a:t>Co je tanach? </a:t>
            </a:r>
            <a:r>
              <a:rPr lang="cs-CZ" sz="1600" b="1" i="1" cap="all" dirty="0">
                <a:latin typeface="+mn-lt"/>
              </a:rPr>
              <a:t>A:</a:t>
            </a:r>
            <a:r>
              <a:rPr lang="cs-CZ" sz="1600" i="1" cap="all" dirty="0">
                <a:latin typeface="+mn-lt"/>
              </a:rPr>
              <a:t> Sedmiramenný svícen, </a:t>
            </a:r>
            <a:r>
              <a:rPr lang="cs-CZ" sz="1600" b="1" i="1" cap="all" dirty="0">
                <a:latin typeface="+mn-lt"/>
              </a:rPr>
              <a:t>B:</a:t>
            </a:r>
            <a:r>
              <a:rPr lang="cs-CZ" sz="1600" i="1" cap="all" dirty="0">
                <a:latin typeface="+mn-lt"/>
              </a:rPr>
              <a:t> Židovská Bible, </a:t>
            </a:r>
            <a:r>
              <a:rPr lang="cs-CZ" sz="1600" b="1" i="1" cap="all" dirty="0">
                <a:latin typeface="+mn-lt"/>
              </a:rPr>
              <a:t>C:</a:t>
            </a:r>
            <a:r>
              <a:rPr lang="cs-CZ" sz="1600" i="1" cap="all" dirty="0">
                <a:latin typeface="+mn-lt"/>
              </a:rPr>
              <a:t> Část Talmudu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cs-CZ" sz="1600" cap="all" dirty="0">
                <a:latin typeface="+mn-lt"/>
              </a:rPr>
              <a:t>Kde byly uloženy desky desatera?</a:t>
            </a:r>
            <a:r>
              <a:rPr lang="cs-CZ" sz="1600" i="1" cap="all" dirty="0">
                <a:latin typeface="+mn-lt"/>
              </a:rPr>
              <a:t> </a:t>
            </a:r>
            <a:r>
              <a:rPr lang="cs-CZ" sz="1600" b="1" i="1" cap="all" dirty="0">
                <a:latin typeface="+mn-lt"/>
              </a:rPr>
              <a:t>A:</a:t>
            </a:r>
            <a:r>
              <a:rPr lang="cs-CZ" sz="1600" i="1" cap="all" dirty="0">
                <a:latin typeface="+mn-lt"/>
              </a:rPr>
              <a:t> Do Mojžíšovy náprsní kapsy, </a:t>
            </a:r>
            <a:r>
              <a:rPr lang="cs-CZ" sz="1600" b="1" i="1" cap="all" dirty="0">
                <a:latin typeface="+mn-lt"/>
              </a:rPr>
              <a:t>B:</a:t>
            </a:r>
            <a:r>
              <a:rPr lang="cs-CZ" sz="1600" i="1" cap="all" dirty="0">
                <a:latin typeface="+mn-lt"/>
              </a:rPr>
              <a:t> Pod kámen na hoře Sinaj, </a:t>
            </a:r>
            <a:r>
              <a:rPr lang="cs-CZ" sz="1600" b="1" i="1" cap="all" dirty="0">
                <a:latin typeface="+mn-lt"/>
              </a:rPr>
              <a:t>C:</a:t>
            </a:r>
            <a:r>
              <a:rPr lang="cs-CZ" sz="1600" i="1" cap="all" dirty="0">
                <a:latin typeface="+mn-lt"/>
              </a:rPr>
              <a:t> Do Archy úmluvy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cs-CZ" sz="1600" cap="all" dirty="0">
                <a:latin typeface="+mn-lt"/>
              </a:rPr>
              <a:t>Kdo byl kdo? </a:t>
            </a:r>
            <a:r>
              <a:rPr lang="cs-CZ" sz="1600" b="1" i="1" cap="all" dirty="0">
                <a:latin typeface="+mn-lt"/>
              </a:rPr>
              <a:t>A:</a:t>
            </a:r>
            <a:r>
              <a:rPr lang="cs-CZ" sz="1600" i="1" cap="all" dirty="0">
                <a:latin typeface="+mn-lt"/>
              </a:rPr>
              <a:t> Izák – otec Abrahama</a:t>
            </a:r>
            <a:r>
              <a:rPr lang="en-US" sz="1600" i="1" cap="all" dirty="0">
                <a:latin typeface="+mn-lt"/>
              </a:rPr>
              <a:t>;</a:t>
            </a:r>
            <a:r>
              <a:rPr lang="cs-CZ" sz="1600" i="1" cap="all" dirty="0">
                <a:latin typeface="+mn-lt"/>
              </a:rPr>
              <a:t> Abraham – egyptský faraon</a:t>
            </a:r>
            <a:r>
              <a:rPr lang="en-US" sz="1600" i="1" cap="all" dirty="0">
                <a:latin typeface="+mn-lt"/>
              </a:rPr>
              <a:t>;</a:t>
            </a:r>
            <a:r>
              <a:rPr lang="cs-CZ" sz="1600" i="1" cap="all" dirty="0">
                <a:latin typeface="+mn-lt"/>
              </a:rPr>
              <a:t> Izmael – žena Izáka, </a:t>
            </a:r>
            <a:r>
              <a:rPr lang="cs-CZ" sz="1600" b="1" i="1" cap="all" dirty="0">
                <a:latin typeface="+mn-lt"/>
              </a:rPr>
              <a:t>B:</a:t>
            </a:r>
            <a:r>
              <a:rPr lang="cs-CZ" sz="1600" i="1" cap="all" dirty="0">
                <a:latin typeface="+mn-lt"/>
              </a:rPr>
              <a:t> Izmael – syn Abrahama</a:t>
            </a:r>
            <a:r>
              <a:rPr lang="en-US" sz="1600" i="1" cap="all" dirty="0">
                <a:latin typeface="+mn-lt"/>
              </a:rPr>
              <a:t>;</a:t>
            </a:r>
            <a:r>
              <a:rPr lang="cs-CZ" sz="1600" i="1" cap="all" dirty="0">
                <a:latin typeface="+mn-lt"/>
              </a:rPr>
              <a:t> Abraham – praotec Židů</a:t>
            </a:r>
            <a:r>
              <a:rPr lang="en-US" sz="1600" i="1" cap="all" dirty="0">
                <a:latin typeface="+mn-lt"/>
              </a:rPr>
              <a:t>;</a:t>
            </a:r>
            <a:r>
              <a:rPr lang="cs-CZ" sz="1600" i="1" cap="all" dirty="0">
                <a:latin typeface="+mn-lt"/>
              </a:rPr>
              <a:t> Izák – učitel Abraháma</a:t>
            </a:r>
            <a:r>
              <a:rPr lang="en-US" sz="1600" i="1" cap="all" dirty="0">
                <a:latin typeface="+mn-lt"/>
              </a:rPr>
              <a:t>,</a:t>
            </a:r>
            <a:r>
              <a:rPr lang="cs-CZ" sz="1600" i="1" cap="all" dirty="0">
                <a:latin typeface="+mn-lt"/>
              </a:rPr>
              <a:t> </a:t>
            </a:r>
            <a:r>
              <a:rPr lang="cs-CZ" sz="1600" b="1" i="1" cap="all" dirty="0">
                <a:latin typeface="+mn-lt"/>
              </a:rPr>
              <a:t>C:</a:t>
            </a:r>
            <a:r>
              <a:rPr lang="cs-CZ" sz="1600" i="1" cap="all" dirty="0">
                <a:latin typeface="+mn-lt"/>
              </a:rPr>
              <a:t> Abraham – praotec Židů</a:t>
            </a:r>
            <a:r>
              <a:rPr lang="en-US" sz="1600" i="1" cap="all" dirty="0">
                <a:latin typeface="+mn-lt"/>
              </a:rPr>
              <a:t>;</a:t>
            </a:r>
            <a:r>
              <a:rPr lang="cs-CZ" sz="1600" i="1" cap="all" dirty="0">
                <a:latin typeface="+mn-lt"/>
              </a:rPr>
              <a:t> Izák – syn Abrahama</a:t>
            </a:r>
            <a:r>
              <a:rPr lang="en-US" sz="1600" i="1" cap="all" dirty="0">
                <a:latin typeface="+mn-lt"/>
              </a:rPr>
              <a:t>;</a:t>
            </a:r>
            <a:r>
              <a:rPr lang="cs-CZ" sz="1600" i="1" cap="all" dirty="0">
                <a:latin typeface="+mn-lt"/>
              </a:rPr>
              <a:t> Izmael – syn Abrahama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cs-CZ" sz="1600" cap="all" dirty="0">
                <a:latin typeface="+mn-lt"/>
              </a:rPr>
              <a:t>Co to je diaspora? </a:t>
            </a:r>
            <a:r>
              <a:rPr lang="cs-CZ" sz="1600" b="1" i="1" cap="all" dirty="0">
                <a:latin typeface="+mn-lt"/>
              </a:rPr>
              <a:t>A:</a:t>
            </a:r>
            <a:r>
              <a:rPr lang="cs-CZ" sz="1600" i="1" cap="all" dirty="0">
                <a:latin typeface="+mn-lt"/>
              </a:rPr>
              <a:t> Židovské komunity mimo Izrael, </a:t>
            </a:r>
            <a:r>
              <a:rPr lang="cs-CZ" sz="1600" b="1" i="1" cap="all" dirty="0">
                <a:latin typeface="+mn-lt"/>
              </a:rPr>
              <a:t>B: </a:t>
            </a:r>
            <a:r>
              <a:rPr lang="cs-CZ" sz="1600" i="1" cap="all" dirty="0">
                <a:latin typeface="+mn-lt"/>
              </a:rPr>
              <a:t>H</a:t>
            </a:r>
            <a:r>
              <a:rPr lang="cs-CZ" sz="1600" i="1" cap="all" dirty="0">
                <a:latin typeface="+mn-lt"/>
              </a:rPr>
              <a:t>ebrejsky posvátné místo</a:t>
            </a:r>
            <a:r>
              <a:rPr lang="cs-CZ" sz="1600" b="1" i="1" cap="all" dirty="0">
                <a:latin typeface="+mn-lt"/>
              </a:rPr>
              <a:t>, C:</a:t>
            </a:r>
            <a:r>
              <a:rPr lang="cs-CZ" sz="1600" i="1" cap="all" dirty="0">
                <a:latin typeface="+mn-lt"/>
              </a:rPr>
              <a:t> </a:t>
            </a:r>
            <a:r>
              <a:rPr lang="cs-CZ" sz="1600" i="1" cap="all" dirty="0">
                <a:latin typeface="+mn-lt"/>
              </a:rPr>
              <a:t>Shromaždiště k modlitbám mimo synagogy</a:t>
            </a:r>
            <a:endParaRPr lang="cs-CZ" sz="1600" b="1" i="1" cap="all" dirty="0">
              <a:latin typeface="+mn-lt"/>
            </a:endParaRPr>
          </a:p>
        </p:txBody>
      </p:sp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4787900" y="5345113"/>
            <a:ext cx="3744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i="1"/>
              <a:t>(</a:t>
            </a:r>
            <a:r>
              <a:rPr lang="cs-CZ" altLang="cs-CZ" b="1" i="1"/>
              <a:t>Řešení: </a:t>
            </a:r>
            <a:r>
              <a:rPr lang="cs-CZ" altLang="cs-CZ" i="1"/>
              <a:t>1B, 2B, 3C, 4B, 5C, 6C, 7A)</a:t>
            </a:r>
            <a:endParaRPr lang="cs-CZ" altLang="cs-CZ" b="1" i="1"/>
          </a:p>
          <a:p>
            <a:endParaRPr lang="cs-CZ" alt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4" descr="http://www.wallsave.com/wallpapers/2560x1600/wood-black/593889/wood-black-bite-abstract-593889.jpg"/>
          <p:cNvSpPr>
            <a:spLocks noChangeAspect="1" noChangeArrowheads="1"/>
          </p:cNvSpPr>
          <p:nvPr/>
        </p:nvSpPr>
        <p:spPr bwMode="auto">
          <a:xfrm>
            <a:off x="155575" y="-3641725"/>
            <a:ext cx="12153900" cy="760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cs-CZ" altLang="cs-CZ"/>
          </a:p>
        </p:txBody>
      </p:sp>
      <p:pic>
        <p:nvPicPr>
          <p:cNvPr id="16386" name="Picture 6" descr="http://www.hdwallpaperscool.com/wp-content/uploads/2013/12/prague-city-hd-wallpapers-cool-desktop-images-wide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0963" y="-119063"/>
            <a:ext cx="11160126" cy="698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aoblený obdélník 12"/>
          <p:cNvSpPr/>
          <p:nvPr/>
        </p:nvSpPr>
        <p:spPr>
          <a:xfrm>
            <a:off x="-1531938" y="0"/>
            <a:ext cx="11522076" cy="1492250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4479925" y="14922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cs-CZ" altLang="cs-CZ">
              <a:latin typeface="Arial" charset="0"/>
              <a:cs typeface="Arial" charset="0"/>
            </a:endParaRPr>
          </a:p>
        </p:txBody>
      </p:sp>
      <p:pic>
        <p:nvPicPr>
          <p:cNvPr id="16390" name="Obrázek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190500"/>
            <a:ext cx="5765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003925"/>
            <a:ext cx="10572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003925"/>
            <a:ext cx="10652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676400"/>
            <a:ext cx="6261100" cy="417353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187609" y="3301441"/>
            <a:ext cx="66264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Po škole do školy 2013</a:t>
            </a:r>
            <a:endParaRPr lang="cs-CZ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274</Words>
  <Application>Microsoft Office PowerPoint</Application>
  <PresentationFormat>Předvádění na obrazovce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7" baseType="lpstr">
      <vt:lpstr>Calibri</vt:lpstr>
      <vt:lpstr>Arial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Tadeáš Řáha</dc:creator>
  <cp:lastModifiedBy>Jiří Mencl</cp:lastModifiedBy>
  <cp:revision>55</cp:revision>
  <dcterms:created xsi:type="dcterms:W3CDTF">2013-12-15T17:37:23Z</dcterms:created>
  <dcterms:modified xsi:type="dcterms:W3CDTF">2014-08-15T09:34:49Z</dcterms:modified>
</cp:coreProperties>
</file>