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12" r:id="rId4"/>
    <p:sldId id="304" r:id="rId5"/>
    <p:sldId id="306" r:id="rId6"/>
    <p:sldId id="307" r:id="rId7"/>
    <p:sldId id="313" r:id="rId8"/>
    <p:sldId id="310" r:id="rId9"/>
    <p:sldId id="311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65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853E-58C7-4CC5-A60C-9403268348E7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1F70-3DFD-4DAC-82D4-8E9FA3BE09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A885-A7CB-4626-A0A7-CEFE5D3DD694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0F09A-B897-41B6-B215-15D0981D39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9199-F3E1-45A2-9B89-5C30F60EFE59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6E4-04DE-4483-8AEA-28D6578AE0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A665-1F27-4F0A-B544-B790C93481C5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ED81-3A4E-43E0-A7CB-4F76090775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3172-4CAC-44B9-948D-D16CC814C9CA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8464-408D-4176-9B44-10F64E27BE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C411-1B38-40C8-8D4F-19D8E42EDD0E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D21C-E9EF-4BBE-9D63-6B4DB3513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55EB-0F75-44BB-A423-48AD710F4161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2B8A-D594-46BC-B83E-DD1D38ABE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7E5C-97E8-4BED-8808-1A87822F63B8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CD0F9-DA07-4939-A10B-65551C85A0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20F8-97A2-4BC7-A65F-83C87D409E8D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A512-3C0A-4911-9D36-6ECD3AC299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20DE-2BF8-4486-BBA3-B14BC8774148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4802-4EF1-4BE0-B58C-319CD522CC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B7B5-BF57-4BCD-97C5-5BA4F5BA99BD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4E1C-10BD-401A-84EC-B23857EC91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F79E1F-84D9-440F-B189-15C6DBAFBB83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9C8F0F-5972-42E7-8CC3-929E88A6FD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ifp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88" y="2000250"/>
            <a:ext cx="8143875" cy="25003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6000" b="1" dirty="0" smtClean="0">
                <a:solidFill>
                  <a:schemeClr val="accent4">
                    <a:lumMod val="50000"/>
                  </a:schemeClr>
                </a:solidFill>
              </a:rPr>
              <a:t>PO ŠKOLE DO ŠKOLY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 </a:t>
            </a:r>
            <a:br>
              <a:rPr lang="cs-CZ" sz="4000" dirty="0" smtClean="0"/>
            </a:br>
            <a:r>
              <a:rPr lang="cs-CZ" sz="4000" dirty="0" smtClean="0"/>
              <a:t> </a:t>
            </a:r>
            <a:br>
              <a:rPr lang="cs-CZ" sz="4000" dirty="0" smtClean="0"/>
            </a:br>
            <a:r>
              <a:rPr lang="cs-CZ" sz="4000" dirty="0" smtClean="0">
                <a:solidFill>
                  <a:schemeClr val="accent4">
                    <a:lumMod val="50000"/>
                  </a:schemeClr>
                </a:solidFill>
              </a:rPr>
              <a:t>Projekt OPVK č. CZ.1.07/1.1.32/02.0006 </a:t>
            </a:r>
            <a:br>
              <a:rPr lang="cs-CZ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cs-CZ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494922" y="5852356"/>
            <a:ext cx="8154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400" dirty="0"/>
              <a:t>Tento projekt je spolufinancován Evropským Sociálním fondem a státním rozpočtem </a:t>
            </a:r>
            <a:r>
              <a:rPr lang="cs-CZ" altLang="cs-CZ" sz="1400"/>
              <a:t>České </a:t>
            </a:r>
            <a:r>
              <a:rPr lang="cs-CZ" altLang="cs-CZ" sz="1400" smtClean="0"/>
              <a:t>republiky.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Exkurze se zpracováním výstupů </a:t>
            </a:r>
            <a:b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Jazyky v realitě - Francouzský jazyk </a:t>
            </a:r>
            <a:b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Francouzský institut Praha</a:t>
            </a:r>
            <a:b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4. 10. 2013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1200" b="1" dirty="0" smtClean="0">
                <a:solidFill>
                  <a:srgbClr val="002060"/>
                </a:solidFill>
              </a:rPr>
              <a:t>Po škole do školy</a:t>
            </a:r>
          </a:p>
          <a:p>
            <a:pPr marL="0" indent="0" algn="ctr">
              <a:buNone/>
            </a:pPr>
            <a:r>
              <a:rPr lang="cs-CZ" sz="1200" b="1" dirty="0" smtClean="0">
                <a:solidFill>
                  <a:srgbClr val="002060"/>
                </a:solidFill>
              </a:rPr>
              <a:t>CZ </a:t>
            </a:r>
            <a:r>
              <a:rPr lang="cs-CZ" sz="1200" b="1" dirty="0">
                <a:solidFill>
                  <a:srgbClr val="002060"/>
                </a:solidFill>
              </a:rPr>
              <a:t>1.07/1.1.32/02.0006</a:t>
            </a:r>
          </a:p>
          <a:p>
            <a:pPr marL="0" indent="0" algn="ctr">
              <a:buNone/>
            </a:pPr>
            <a:endParaRPr lang="cs-CZ" sz="1200" dirty="0"/>
          </a:p>
          <a:p>
            <a:pPr marL="0" indent="0" algn="ctr">
              <a:buNone/>
            </a:pPr>
            <a:r>
              <a:rPr lang="cs-CZ" sz="1200" b="1" dirty="0">
                <a:solidFill>
                  <a:srgbClr val="FF0000"/>
                </a:solidFill>
              </a:rPr>
              <a:t>Pozvánka na </a:t>
            </a:r>
          </a:p>
          <a:p>
            <a:pPr marL="0" indent="0" algn="ctr">
              <a:buNone/>
            </a:pPr>
            <a:r>
              <a:rPr lang="cs-CZ" sz="1200" b="1" dirty="0">
                <a:solidFill>
                  <a:srgbClr val="FF0000"/>
                </a:solidFill>
              </a:rPr>
              <a:t>EXKURZI </a:t>
            </a:r>
          </a:p>
          <a:p>
            <a:pPr marL="0" indent="0" algn="ctr">
              <a:buNone/>
            </a:pPr>
            <a:r>
              <a:rPr lang="cs-CZ" sz="1200" b="1" dirty="0">
                <a:solidFill>
                  <a:srgbClr val="FF0000"/>
                </a:solidFill>
              </a:rPr>
              <a:t>DO FRANCOUZSKÉHO INSTITUTU V PRAZE</a:t>
            </a:r>
          </a:p>
          <a:p>
            <a:pPr marL="0" indent="0" algn="ctr">
              <a:buNone/>
            </a:pPr>
            <a:endParaRPr lang="cs-CZ" sz="1200" dirty="0"/>
          </a:p>
          <a:p>
            <a:pPr marL="0" indent="0" algn="ctr">
              <a:buNone/>
            </a:pPr>
            <a:r>
              <a:rPr lang="cs-CZ" sz="1200" b="1" dirty="0">
                <a:solidFill>
                  <a:srgbClr val="002060"/>
                </a:solidFill>
              </a:rPr>
              <a:t>dne 4.10. 2013 v době od 8.00 do 14:00 – 14:30 </a:t>
            </a:r>
            <a:r>
              <a:rPr lang="cs-CZ" sz="1200" b="1" dirty="0" smtClean="0">
                <a:solidFill>
                  <a:srgbClr val="002060"/>
                </a:solidFill>
              </a:rPr>
              <a:t>hodin se </a:t>
            </a:r>
            <a:r>
              <a:rPr lang="cs-CZ" sz="1200" b="1" dirty="0">
                <a:solidFill>
                  <a:srgbClr val="002060"/>
                </a:solidFill>
              </a:rPr>
              <a:t>účastní vybraní studenti devátého a prvního  ročníku: třídy O4, </a:t>
            </a:r>
            <a:r>
              <a:rPr lang="cs-CZ" sz="1200" b="1" dirty="0" smtClean="0">
                <a:solidFill>
                  <a:srgbClr val="002060"/>
                </a:solidFill>
              </a:rPr>
              <a:t>O5 exkurze </a:t>
            </a:r>
            <a:r>
              <a:rPr lang="cs-CZ" sz="1200" b="1" dirty="0">
                <a:solidFill>
                  <a:srgbClr val="002060"/>
                </a:solidFill>
              </a:rPr>
              <a:t>do Francouzského institutu v Praze</a:t>
            </a:r>
          </a:p>
          <a:p>
            <a:pPr marL="0" indent="0" algn="ctr">
              <a:buNone/>
            </a:pPr>
            <a:r>
              <a:rPr lang="cs-CZ" sz="1200" b="1" dirty="0">
                <a:solidFill>
                  <a:srgbClr val="00206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cs-CZ" sz="1200" b="1" dirty="0">
                <a:solidFill>
                  <a:srgbClr val="002060"/>
                </a:solidFill>
              </a:rPr>
              <a:t>Odjezd z vlakového nádraží Kladno:  </a:t>
            </a:r>
            <a:r>
              <a:rPr lang="cs-CZ" sz="1200" b="1" dirty="0" smtClean="0">
                <a:solidFill>
                  <a:srgbClr val="002060"/>
                </a:solidFill>
              </a:rPr>
              <a:t>8:00 </a:t>
            </a:r>
            <a:r>
              <a:rPr lang="cs-CZ" sz="1200" b="1" dirty="0">
                <a:solidFill>
                  <a:srgbClr val="002060"/>
                </a:solidFill>
              </a:rPr>
              <a:t>hodin</a:t>
            </a:r>
          </a:p>
          <a:p>
            <a:pPr marL="0" indent="0" algn="ctr">
              <a:buNone/>
            </a:pPr>
            <a:r>
              <a:rPr lang="cs-CZ" sz="1200" b="1" dirty="0">
                <a:solidFill>
                  <a:srgbClr val="002060"/>
                </a:solidFill>
              </a:rPr>
              <a:t>Předpokládaný návrat na vlakové nádraží: 14:00 – 14:30 hodin</a:t>
            </a:r>
          </a:p>
          <a:p>
            <a:pPr marL="0" indent="0" algn="ctr">
              <a:buNone/>
            </a:pPr>
            <a:r>
              <a:rPr lang="cs-CZ" sz="1200" b="1" dirty="0">
                <a:solidFill>
                  <a:srgbClr val="002060"/>
                </a:solidFill>
              </a:rPr>
              <a:t> </a:t>
            </a:r>
            <a:endParaRPr lang="cs-CZ" sz="1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1200" b="1" dirty="0" smtClean="0">
                <a:solidFill>
                  <a:srgbClr val="FF0000"/>
                </a:solidFill>
              </a:rPr>
              <a:t>Program: </a:t>
            </a:r>
            <a:r>
              <a:rPr lang="cs-CZ" sz="1200" b="1" dirty="0" smtClean="0">
                <a:solidFill>
                  <a:srgbClr val="002060"/>
                </a:solidFill>
              </a:rPr>
              <a:t>Prohlídka </a:t>
            </a:r>
            <a:r>
              <a:rPr lang="cs-CZ" sz="1200" b="1" dirty="0">
                <a:solidFill>
                  <a:srgbClr val="002060"/>
                </a:solidFill>
              </a:rPr>
              <a:t>Francouzského institutu v Praze s výkladem ve francouzském jazyce – obecné informace o </a:t>
            </a:r>
            <a:r>
              <a:rPr lang="cs-CZ" sz="1200" b="1" dirty="0" smtClean="0">
                <a:solidFill>
                  <a:srgbClr val="002060"/>
                </a:solidFill>
              </a:rPr>
              <a:t>Francouzském institutu</a:t>
            </a:r>
            <a:endParaRPr lang="cs-CZ" sz="1200" b="1" dirty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cs-CZ" sz="1200" b="1" dirty="0">
                <a:solidFill>
                  <a:srgbClr val="002060"/>
                </a:solidFill>
              </a:rPr>
              <a:t>Prohlídka </a:t>
            </a:r>
            <a:r>
              <a:rPr lang="cs-CZ" sz="1200" b="1" dirty="0" err="1">
                <a:solidFill>
                  <a:srgbClr val="002060"/>
                </a:solidFill>
              </a:rPr>
              <a:t>mediátéky</a:t>
            </a:r>
            <a:endParaRPr lang="cs-CZ" sz="1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1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1200" b="1" dirty="0" smtClean="0">
                <a:solidFill>
                  <a:srgbClr val="002060"/>
                </a:solidFill>
              </a:rPr>
              <a:t>Cílová </a:t>
            </a:r>
            <a:r>
              <a:rPr lang="cs-CZ" sz="1200" b="1" dirty="0">
                <a:solidFill>
                  <a:srgbClr val="002060"/>
                </a:solidFill>
              </a:rPr>
              <a:t>skupina: vybraní studenti devátého a prvního ročníku </a:t>
            </a:r>
            <a:endParaRPr lang="cs-CZ" sz="1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1200" b="1" dirty="0" smtClean="0">
                <a:solidFill>
                  <a:srgbClr val="002060"/>
                </a:solidFill>
              </a:rPr>
              <a:t>Časová </a:t>
            </a:r>
            <a:r>
              <a:rPr lang="cs-CZ" sz="1200" b="1" dirty="0">
                <a:solidFill>
                  <a:srgbClr val="002060"/>
                </a:solidFill>
              </a:rPr>
              <a:t>dotace: 6 hodin</a:t>
            </a:r>
          </a:p>
          <a:p>
            <a:pPr marL="0" indent="0" algn="ctr">
              <a:buNone/>
            </a:pPr>
            <a:r>
              <a:rPr lang="cs-CZ" sz="1200" b="1" dirty="0">
                <a:solidFill>
                  <a:srgbClr val="00206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cs-CZ" sz="1200" b="1" dirty="0">
                <a:solidFill>
                  <a:srgbClr val="FF0000"/>
                </a:solidFill>
              </a:rPr>
              <a:t>Cílem</a:t>
            </a:r>
            <a:r>
              <a:rPr lang="cs-CZ" sz="1200" b="1" dirty="0">
                <a:solidFill>
                  <a:srgbClr val="002060"/>
                </a:solidFill>
              </a:rPr>
              <a:t> exkurze je seznámit se s obecnými informacemi o Francouzském institutu v Praze a prohlídka mediatéky. Seznámení se se  všemi aktivitami nabízenými Francouzským institutem a poznání frankofonního prostředí v České </a:t>
            </a:r>
            <a:r>
              <a:rPr lang="cs-CZ" sz="1200" b="1" dirty="0" smtClean="0">
                <a:solidFill>
                  <a:srgbClr val="002060"/>
                </a:solidFill>
              </a:rPr>
              <a:t>republice.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1200" b="1" dirty="0" smtClean="0">
                <a:solidFill>
                  <a:srgbClr val="002060"/>
                </a:solidFill>
              </a:rPr>
              <a:t>V</a:t>
            </a:r>
            <a:r>
              <a:rPr lang="cs-CZ" sz="1200" b="1" dirty="0">
                <a:solidFill>
                  <a:srgbClr val="002060"/>
                </a:solidFill>
              </a:rPr>
              <a:t> Kladně dne  </a:t>
            </a:r>
            <a:r>
              <a:rPr lang="cs-CZ" sz="1200" b="1" dirty="0" smtClean="0">
                <a:solidFill>
                  <a:srgbClr val="002060"/>
                </a:solidFill>
              </a:rPr>
              <a:t>5.10. </a:t>
            </a:r>
            <a:r>
              <a:rPr lang="cs-CZ" sz="1200" b="1" dirty="0">
                <a:solidFill>
                  <a:srgbClr val="002060"/>
                </a:solidFill>
              </a:rPr>
              <a:t>2013                                                               	 </a:t>
            </a:r>
            <a:r>
              <a:rPr lang="cs-CZ" sz="1200" b="1" dirty="0" smtClean="0">
                <a:solidFill>
                  <a:srgbClr val="002060"/>
                </a:solidFill>
              </a:rPr>
              <a:t>                                                                         Tereza </a:t>
            </a:r>
            <a:r>
              <a:rPr lang="cs-CZ" sz="1200" b="1" dirty="0">
                <a:solidFill>
                  <a:srgbClr val="002060"/>
                </a:solidFill>
              </a:rPr>
              <a:t>Černá, Iveta </a:t>
            </a:r>
            <a:r>
              <a:rPr lang="cs-CZ" sz="1200" b="1" dirty="0" err="1" smtClean="0">
                <a:solidFill>
                  <a:srgbClr val="002060"/>
                </a:solidFill>
              </a:rPr>
              <a:t>Hrazdirová</a:t>
            </a:r>
            <a:r>
              <a:rPr lang="cs-CZ" sz="1200" dirty="0"/>
              <a:t>			</a:t>
            </a:r>
            <a:r>
              <a:rPr lang="cs-CZ" dirty="0"/>
              <a:t>	</a:t>
            </a:r>
          </a:p>
          <a:p>
            <a:pPr algn="ctr"/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25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Francouzský institut Praha</a:t>
            </a:r>
            <a:b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4. 10. 2013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průběh akce: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 Žáci navštívili Francouzský institut v Praze – mediatéku, učebny, knihkupectví, kino, galerii a kavárnu.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Popis akce: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 Žáci byli pracovnicí Francouzského institutu seznámeni s jeho historií, fungováním, cíli, nabízenými aktivitami a jeho jednotlivými částmi.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Všichni žáci obdrželi pracovní list, který během výkladu o Francouzském institutu a následně v mediatéce zpracovali.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 mediatéce si žáci zkusili nanečisto složit část mezinárodní zkoušky z francouzského jazyka DELF A2.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Žáci navštívili mediatéku, viděli učebny, prošli si frankofonní knihkupectví, nahlédli do prostor kina a galerie a ochutnali francouzské speciality v kavárně Francouzského institutu.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Hlavním výstupem je seznámení žáků s frankofonním prostředím. 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2575"/>
            <a:ext cx="9299376" cy="5717232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500" b="1" dirty="0" smtClean="0">
                <a:solidFill>
                  <a:schemeClr val="accent4">
                    <a:lumMod val="50000"/>
                  </a:schemeClr>
                </a:solidFill>
              </a:rPr>
              <a:t>PO ŠKOLE DO ŠKOLY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500" b="1" dirty="0" smtClean="0">
                <a:solidFill>
                  <a:srgbClr val="FF0000"/>
                </a:solidFill>
              </a:rPr>
              <a:t>PRACOVNÍ LIST</a:t>
            </a:r>
          </a:p>
          <a:p>
            <a:pPr marL="0" indent="0">
              <a:buNone/>
            </a:pPr>
            <a:r>
              <a:rPr lang="cs-CZ" sz="2500" b="1" dirty="0" smtClean="0">
                <a:solidFill>
                  <a:srgbClr val="002060"/>
                </a:solidFill>
              </a:rPr>
              <a:t>Institut </a:t>
            </a:r>
            <a:r>
              <a:rPr lang="cs-CZ" sz="2500" b="1" dirty="0" err="1">
                <a:solidFill>
                  <a:srgbClr val="002060"/>
                </a:solidFill>
              </a:rPr>
              <a:t>français</a:t>
            </a:r>
            <a:r>
              <a:rPr lang="cs-CZ" sz="2500" b="1" dirty="0">
                <a:solidFill>
                  <a:srgbClr val="002060"/>
                </a:solidFill>
              </a:rPr>
              <a:t> de </a:t>
            </a:r>
            <a:r>
              <a:rPr lang="cs-CZ" sz="2500" b="1" dirty="0" smtClean="0">
                <a:solidFill>
                  <a:srgbClr val="002060"/>
                </a:solidFill>
              </a:rPr>
              <a:t>Prague</a:t>
            </a:r>
            <a:endParaRPr lang="cs-CZ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5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Co </a:t>
            </a:r>
            <a:r>
              <a:rPr lang="cs-CZ" sz="2500" dirty="0">
                <a:solidFill>
                  <a:srgbClr val="002060"/>
                </a:solidFill>
              </a:rPr>
              <a:t>lze ve Francouzském institutu najít</a:t>
            </a:r>
            <a:r>
              <a:rPr lang="cs-CZ" sz="2500" dirty="0" smtClean="0">
                <a:solidFill>
                  <a:srgbClr val="002060"/>
                </a:solidFill>
              </a:rPr>
              <a:t>?</a:t>
            </a:r>
            <a:endParaRPr lang="cs-CZ" sz="25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Kdo </a:t>
            </a:r>
            <a:r>
              <a:rPr lang="cs-CZ" sz="2500" dirty="0">
                <a:solidFill>
                  <a:srgbClr val="002060"/>
                </a:solidFill>
              </a:rPr>
              <a:t>a kdy tuto instituci založil</a:t>
            </a:r>
            <a:r>
              <a:rPr lang="cs-CZ" sz="2500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Kdy </a:t>
            </a:r>
            <a:r>
              <a:rPr lang="cs-CZ" sz="2500" dirty="0">
                <a:solidFill>
                  <a:srgbClr val="002060"/>
                </a:solidFill>
              </a:rPr>
              <a:t>byla budova postavena</a:t>
            </a:r>
            <a:r>
              <a:rPr lang="cs-CZ" sz="2500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Jak </a:t>
            </a:r>
            <a:r>
              <a:rPr lang="cs-CZ" sz="2500" dirty="0">
                <a:solidFill>
                  <a:srgbClr val="002060"/>
                </a:solidFill>
              </a:rPr>
              <a:t>souvisí se jmény státníků </a:t>
            </a:r>
            <a:r>
              <a:rPr lang="cs-CZ" sz="2500" dirty="0" err="1">
                <a:solidFill>
                  <a:srgbClr val="002060"/>
                </a:solidFill>
              </a:rPr>
              <a:t>F.Mitterrand</a:t>
            </a:r>
            <a:r>
              <a:rPr lang="cs-CZ" sz="2500" dirty="0">
                <a:solidFill>
                  <a:srgbClr val="002060"/>
                </a:solidFill>
              </a:rPr>
              <a:t> a </a:t>
            </a:r>
            <a:r>
              <a:rPr lang="cs-CZ" sz="2500" dirty="0" err="1">
                <a:solidFill>
                  <a:srgbClr val="002060"/>
                </a:solidFill>
              </a:rPr>
              <a:t>V.Havel</a:t>
            </a:r>
            <a:r>
              <a:rPr lang="cs-CZ" sz="2500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Jaké </a:t>
            </a:r>
            <a:r>
              <a:rPr lang="cs-CZ" sz="2500" dirty="0">
                <a:solidFill>
                  <a:srgbClr val="002060"/>
                </a:solidFill>
              </a:rPr>
              <a:t>materiály si můžete vypůjčit z místní mediatéky? Uveďte alespoň 5 druhů materiálů</a:t>
            </a:r>
            <a:r>
              <a:rPr lang="cs-CZ" sz="2500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Uveďte </a:t>
            </a:r>
            <a:r>
              <a:rPr lang="cs-CZ" sz="2500" dirty="0">
                <a:solidFill>
                  <a:srgbClr val="002060"/>
                </a:solidFill>
              </a:rPr>
              <a:t>alespoň 2 známé řady BD ,populární u francouzské mládeže</a:t>
            </a:r>
            <a:r>
              <a:rPr lang="cs-CZ" sz="2500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K</a:t>
            </a:r>
            <a:r>
              <a:rPr lang="cs-CZ" sz="2500" dirty="0">
                <a:solidFill>
                  <a:srgbClr val="002060"/>
                </a:solidFill>
              </a:rPr>
              <a:t> jakému účelu slouží řada knih „</a:t>
            </a:r>
            <a:r>
              <a:rPr lang="cs-CZ" sz="2500" dirty="0" err="1">
                <a:solidFill>
                  <a:srgbClr val="002060"/>
                </a:solidFill>
              </a:rPr>
              <a:t>que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sais</a:t>
            </a:r>
            <a:r>
              <a:rPr lang="cs-CZ" sz="2500" dirty="0">
                <a:solidFill>
                  <a:srgbClr val="002060"/>
                </a:solidFill>
              </a:rPr>
              <a:t>-je</a:t>
            </a:r>
            <a:r>
              <a:rPr lang="cs-CZ" sz="2500" dirty="0" smtClean="0">
                <a:solidFill>
                  <a:srgbClr val="002060"/>
                </a:solidFill>
              </a:rPr>
              <a:t>“?</a:t>
            </a: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Co </a:t>
            </a:r>
            <a:r>
              <a:rPr lang="cs-CZ" sz="2500" dirty="0">
                <a:solidFill>
                  <a:srgbClr val="002060"/>
                </a:solidFill>
              </a:rPr>
              <a:t>jsou bohemika</a:t>
            </a:r>
            <a:r>
              <a:rPr lang="cs-CZ" sz="2500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Jakým </a:t>
            </a:r>
            <a:r>
              <a:rPr lang="cs-CZ" sz="2500" dirty="0">
                <a:solidFill>
                  <a:srgbClr val="002060"/>
                </a:solidFill>
              </a:rPr>
              <a:t>způsobem můžete sami najít potřebnou </a:t>
            </a:r>
            <a:r>
              <a:rPr lang="cs-CZ" sz="2500" dirty="0" smtClean="0">
                <a:solidFill>
                  <a:srgbClr val="002060"/>
                </a:solidFill>
              </a:rPr>
              <a:t>knihu?</a:t>
            </a: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Vysvětlete </a:t>
            </a:r>
            <a:r>
              <a:rPr lang="cs-CZ" sz="2500" dirty="0">
                <a:solidFill>
                  <a:srgbClr val="002060"/>
                </a:solidFill>
              </a:rPr>
              <a:t>rozdíl mezi francouzským institutem a francouzskou aliancí.	</a:t>
            </a:r>
            <a:endParaRPr lang="cs-CZ" sz="2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500" b="1" dirty="0" err="1" smtClean="0">
                <a:solidFill>
                  <a:srgbClr val="002060"/>
                </a:solidFill>
              </a:rPr>
              <a:t>Règlement</a:t>
            </a:r>
            <a:r>
              <a:rPr lang="cs-CZ" sz="2500" b="1" dirty="0" smtClean="0">
                <a:solidFill>
                  <a:srgbClr val="002060"/>
                </a:solidFill>
              </a:rPr>
              <a:t> </a:t>
            </a:r>
            <a:r>
              <a:rPr lang="cs-CZ" sz="2500" b="1" dirty="0">
                <a:solidFill>
                  <a:srgbClr val="002060"/>
                </a:solidFill>
              </a:rPr>
              <a:t>de la </a:t>
            </a:r>
            <a:r>
              <a:rPr lang="cs-CZ" sz="2500" b="1" dirty="0" err="1" smtClean="0">
                <a:solidFill>
                  <a:srgbClr val="002060"/>
                </a:solidFill>
              </a:rPr>
              <a:t>médiathèque</a:t>
            </a:r>
            <a:endParaRPr lang="cs-CZ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5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cs-CZ" sz="2500" dirty="0" err="1" smtClean="0">
                <a:solidFill>
                  <a:srgbClr val="002060"/>
                </a:solidFill>
              </a:rPr>
              <a:t>Pouvez</a:t>
            </a:r>
            <a:r>
              <a:rPr lang="cs-CZ" sz="2500" dirty="0" smtClean="0">
                <a:solidFill>
                  <a:srgbClr val="002060"/>
                </a:solidFill>
              </a:rPr>
              <a:t>-vous </a:t>
            </a:r>
            <a:r>
              <a:rPr lang="cs-CZ" sz="2500" dirty="0" err="1">
                <a:solidFill>
                  <a:srgbClr val="002060"/>
                </a:solidFill>
              </a:rPr>
              <a:t>entrer</a:t>
            </a:r>
            <a:r>
              <a:rPr lang="cs-CZ" sz="2500" dirty="0">
                <a:solidFill>
                  <a:srgbClr val="002060"/>
                </a:solidFill>
              </a:rPr>
              <a:t> à la </a:t>
            </a:r>
            <a:r>
              <a:rPr lang="cs-CZ" sz="2500" dirty="0" err="1">
                <a:solidFill>
                  <a:srgbClr val="002060"/>
                </a:solidFill>
              </a:rPr>
              <a:t>médiathèque</a:t>
            </a:r>
            <a:r>
              <a:rPr lang="cs-CZ" sz="2500" dirty="0">
                <a:solidFill>
                  <a:srgbClr val="002060"/>
                </a:solidFill>
              </a:rPr>
              <a:t> et </a:t>
            </a:r>
            <a:r>
              <a:rPr lang="cs-CZ" sz="2500" dirty="0" err="1">
                <a:solidFill>
                  <a:srgbClr val="002060"/>
                </a:solidFill>
              </a:rPr>
              <a:t>consulter</a:t>
            </a:r>
            <a:r>
              <a:rPr lang="cs-CZ" sz="2500" dirty="0">
                <a:solidFill>
                  <a:srgbClr val="002060"/>
                </a:solidFill>
              </a:rPr>
              <a:t> des </a:t>
            </a:r>
            <a:r>
              <a:rPr lang="cs-CZ" sz="2500" dirty="0" err="1">
                <a:solidFill>
                  <a:srgbClr val="002060"/>
                </a:solidFill>
              </a:rPr>
              <a:t>matériaux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sur</a:t>
            </a:r>
            <a:r>
              <a:rPr lang="cs-CZ" sz="2500" dirty="0">
                <a:solidFill>
                  <a:srgbClr val="002060"/>
                </a:solidFill>
              </a:rPr>
              <a:t> place </a:t>
            </a:r>
            <a:r>
              <a:rPr lang="cs-CZ" sz="2500" dirty="0" err="1">
                <a:solidFill>
                  <a:srgbClr val="002060"/>
                </a:solidFill>
              </a:rPr>
              <a:t>sans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être</a:t>
            </a:r>
            <a:r>
              <a:rPr lang="cs-CZ" sz="2500" dirty="0">
                <a:solidFill>
                  <a:srgbClr val="002060"/>
                </a:solidFill>
              </a:rPr>
              <a:t>     </a:t>
            </a:r>
            <a:r>
              <a:rPr lang="cs-CZ" sz="2500" dirty="0" err="1">
                <a:solidFill>
                  <a:srgbClr val="002060"/>
                </a:solidFill>
              </a:rPr>
              <a:t>inscrit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Quel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est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le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prix</a:t>
            </a:r>
            <a:r>
              <a:rPr lang="cs-CZ" sz="2500" dirty="0">
                <a:solidFill>
                  <a:srgbClr val="002060"/>
                </a:solidFill>
              </a:rPr>
              <a:t> de </a:t>
            </a:r>
            <a:r>
              <a:rPr lang="cs-CZ" sz="2500" dirty="0" err="1">
                <a:solidFill>
                  <a:srgbClr val="002060"/>
                </a:solidFill>
              </a:rPr>
              <a:t>l´inscription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semestrielle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pour</a:t>
            </a:r>
            <a:r>
              <a:rPr lang="cs-CZ" sz="2500" dirty="0">
                <a:solidFill>
                  <a:srgbClr val="002060"/>
                </a:solidFill>
              </a:rPr>
              <a:t> vous</a:t>
            </a:r>
            <a:r>
              <a:rPr lang="cs-CZ" sz="2500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 </a:t>
            </a:r>
            <a:r>
              <a:rPr lang="cs-CZ" sz="2500" dirty="0">
                <a:solidFill>
                  <a:srgbClr val="002060"/>
                </a:solidFill>
              </a:rPr>
              <a:t>Pour </a:t>
            </a:r>
            <a:r>
              <a:rPr lang="cs-CZ" sz="2500" dirty="0" err="1">
                <a:solidFill>
                  <a:srgbClr val="002060"/>
                </a:solidFill>
              </a:rPr>
              <a:t>combien</a:t>
            </a:r>
            <a:r>
              <a:rPr lang="cs-CZ" sz="2500" dirty="0">
                <a:solidFill>
                  <a:srgbClr val="002060"/>
                </a:solidFill>
              </a:rPr>
              <a:t> de </a:t>
            </a:r>
            <a:r>
              <a:rPr lang="cs-CZ" sz="2500" dirty="0" err="1">
                <a:solidFill>
                  <a:srgbClr val="002060"/>
                </a:solidFill>
              </a:rPr>
              <a:t>temps</a:t>
            </a:r>
            <a:r>
              <a:rPr lang="cs-CZ" sz="2500" dirty="0">
                <a:solidFill>
                  <a:srgbClr val="002060"/>
                </a:solidFill>
              </a:rPr>
              <a:t> vous </a:t>
            </a:r>
            <a:r>
              <a:rPr lang="cs-CZ" sz="2500" dirty="0" err="1">
                <a:solidFill>
                  <a:srgbClr val="002060"/>
                </a:solidFill>
              </a:rPr>
              <a:t>pouvez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emprunter</a:t>
            </a:r>
            <a:r>
              <a:rPr lang="cs-CZ" sz="2500" dirty="0">
                <a:solidFill>
                  <a:srgbClr val="002060"/>
                </a:solidFill>
              </a:rPr>
              <a:t> 	les </a:t>
            </a:r>
            <a:r>
              <a:rPr lang="cs-CZ" sz="2500" dirty="0" err="1" smtClean="0">
                <a:solidFill>
                  <a:srgbClr val="002060"/>
                </a:solidFill>
              </a:rPr>
              <a:t>livres</a:t>
            </a:r>
            <a:endParaRPr lang="cs-CZ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500" dirty="0">
                <a:solidFill>
                  <a:srgbClr val="002060"/>
                </a:solidFill>
              </a:rPr>
              <a:t>				</a:t>
            </a:r>
            <a:r>
              <a:rPr lang="cs-CZ" sz="2500" dirty="0" smtClean="0">
                <a:solidFill>
                  <a:srgbClr val="002060"/>
                </a:solidFill>
              </a:rPr>
              <a:t>                           les DVD</a:t>
            </a:r>
            <a:endParaRPr lang="cs-CZ" sz="25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cs-CZ" sz="2500" dirty="0" smtClean="0">
                <a:solidFill>
                  <a:srgbClr val="002060"/>
                </a:solidFill>
              </a:rPr>
              <a:t>à </a:t>
            </a:r>
            <a:r>
              <a:rPr lang="cs-CZ" sz="2500" dirty="0" err="1" smtClean="0">
                <a:solidFill>
                  <a:srgbClr val="002060"/>
                </a:solidFill>
              </a:rPr>
              <a:t>quoi</a:t>
            </a:r>
            <a:r>
              <a:rPr lang="cs-CZ" sz="2500" dirty="0" smtClean="0">
                <a:solidFill>
                  <a:srgbClr val="002060"/>
                </a:solidFill>
              </a:rPr>
              <a:t> </a:t>
            </a:r>
            <a:r>
              <a:rPr lang="cs-CZ" sz="2500" dirty="0" err="1" smtClean="0">
                <a:solidFill>
                  <a:srgbClr val="002060"/>
                </a:solidFill>
              </a:rPr>
              <a:t>sert</a:t>
            </a:r>
            <a:r>
              <a:rPr lang="cs-CZ" sz="2500" dirty="0" smtClean="0">
                <a:solidFill>
                  <a:srgbClr val="002060"/>
                </a:solidFill>
              </a:rPr>
              <a:t> </a:t>
            </a:r>
            <a:r>
              <a:rPr lang="cs-CZ" sz="2500" dirty="0" err="1" smtClean="0">
                <a:solidFill>
                  <a:srgbClr val="002060"/>
                </a:solidFill>
              </a:rPr>
              <a:t>l´automat</a:t>
            </a:r>
            <a:r>
              <a:rPr lang="cs-CZ" sz="2500" dirty="0" smtClean="0">
                <a:solidFill>
                  <a:srgbClr val="002060"/>
                </a:solidFill>
              </a:rPr>
              <a:t> de </a:t>
            </a:r>
            <a:r>
              <a:rPr lang="cs-CZ" sz="2500" dirty="0" err="1" smtClean="0">
                <a:solidFill>
                  <a:srgbClr val="002060"/>
                </a:solidFill>
              </a:rPr>
              <a:t>prêt</a:t>
            </a:r>
            <a:r>
              <a:rPr lang="cs-CZ" sz="2500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cs-CZ" sz="2500" dirty="0" err="1" smtClean="0">
                <a:solidFill>
                  <a:srgbClr val="002060"/>
                </a:solidFill>
              </a:rPr>
              <a:t>Est-ce</a:t>
            </a:r>
            <a:r>
              <a:rPr lang="cs-CZ" sz="2500" dirty="0" smtClean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que</a:t>
            </a:r>
            <a:r>
              <a:rPr lang="cs-CZ" sz="2500" dirty="0">
                <a:solidFill>
                  <a:srgbClr val="002060"/>
                </a:solidFill>
              </a:rPr>
              <a:t> vos </a:t>
            </a:r>
            <a:r>
              <a:rPr lang="cs-CZ" sz="2500" dirty="0" err="1">
                <a:solidFill>
                  <a:srgbClr val="002060"/>
                </a:solidFill>
              </a:rPr>
              <a:t>parents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peuvent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emprunter</a:t>
            </a:r>
            <a:r>
              <a:rPr lang="cs-CZ" sz="2500" dirty="0">
                <a:solidFill>
                  <a:srgbClr val="002060"/>
                </a:solidFill>
              </a:rPr>
              <a:t> des </a:t>
            </a:r>
            <a:r>
              <a:rPr lang="cs-CZ" sz="2500" dirty="0" err="1">
                <a:solidFill>
                  <a:srgbClr val="002060"/>
                </a:solidFill>
              </a:rPr>
              <a:t>livres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pour</a:t>
            </a:r>
            <a:r>
              <a:rPr lang="cs-CZ" sz="2500" dirty="0">
                <a:solidFill>
                  <a:srgbClr val="002060"/>
                </a:solidFill>
              </a:rPr>
              <a:t> vous </a:t>
            </a:r>
            <a:r>
              <a:rPr lang="cs-CZ" sz="2500" dirty="0" err="1">
                <a:solidFill>
                  <a:srgbClr val="002060"/>
                </a:solidFill>
              </a:rPr>
              <a:t>avec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votre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carte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d´inscription</a:t>
            </a:r>
            <a:r>
              <a:rPr lang="cs-CZ" sz="2500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cs-CZ" sz="2500" dirty="0" err="1" smtClean="0">
                <a:solidFill>
                  <a:srgbClr val="002060"/>
                </a:solidFill>
              </a:rPr>
              <a:t>Consultez</a:t>
            </a:r>
            <a:r>
              <a:rPr lang="cs-CZ" sz="2500" dirty="0" smtClean="0">
                <a:solidFill>
                  <a:srgbClr val="002060"/>
                </a:solidFill>
              </a:rPr>
              <a:t> </a:t>
            </a:r>
            <a:r>
              <a:rPr lang="cs-CZ" sz="2500" dirty="0">
                <a:solidFill>
                  <a:srgbClr val="002060"/>
                </a:solidFill>
              </a:rPr>
              <a:t>les </a:t>
            </a:r>
            <a:r>
              <a:rPr lang="cs-CZ" sz="2500" dirty="0" err="1">
                <a:solidFill>
                  <a:srgbClr val="002060"/>
                </a:solidFill>
              </a:rPr>
              <a:t>pages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b="1" dirty="0">
                <a:solidFill>
                  <a:srgbClr val="002060"/>
                </a:solidFill>
                <a:hlinkClick r:id="rId2"/>
              </a:rPr>
              <a:t>www.ifp.cz</a:t>
            </a:r>
            <a:r>
              <a:rPr lang="cs-CZ" sz="2500" dirty="0">
                <a:solidFill>
                  <a:srgbClr val="002060"/>
                </a:solidFill>
              </a:rPr>
              <a:t> et </a:t>
            </a:r>
            <a:r>
              <a:rPr lang="cs-CZ" sz="2500" dirty="0" err="1">
                <a:solidFill>
                  <a:srgbClr val="002060"/>
                </a:solidFill>
              </a:rPr>
              <a:t>trouvez</a:t>
            </a:r>
            <a:r>
              <a:rPr lang="cs-CZ" sz="2500" dirty="0">
                <a:solidFill>
                  <a:srgbClr val="002060"/>
                </a:solidFill>
              </a:rPr>
              <a:t> les </a:t>
            </a:r>
            <a:r>
              <a:rPr lang="cs-CZ" sz="2500" dirty="0" err="1">
                <a:solidFill>
                  <a:srgbClr val="002060"/>
                </a:solidFill>
              </a:rPr>
              <a:t>activités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que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l´Institut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>
                <a:solidFill>
                  <a:srgbClr val="002060"/>
                </a:solidFill>
              </a:rPr>
              <a:t>français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err="1" smtClean="0">
                <a:solidFill>
                  <a:srgbClr val="002060"/>
                </a:solidFill>
              </a:rPr>
              <a:t>propose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smtClean="0">
                <a:solidFill>
                  <a:srgbClr val="002060"/>
                </a:solidFill>
              </a:rPr>
              <a:t>au </a:t>
            </a:r>
            <a:r>
              <a:rPr lang="cs-CZ" sz="2500" dirty="0">
                <a:solidFill>
                  <a:srgbClr val="002060"/>
                </a:solidFill>
              </a:rPr>
              <a:t>public 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Tx/>
              <a:buChar char="-"/>
            </a:pPr>
            <a:endParaRPr lang="cs-CZ" sz="23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"/>
            <a:ext cx="914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Fotografie z exkurze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E:\poskole\foto_institut\DSCN26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4016"/>
            <a:ext cx="2987823" cy="228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poskole\foto_institut\DSCN26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3" y="1768373"/>
            <a:ext cx="3096345" cy="22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poskole\foto_institut\DSCN269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735777"/>
            <a:ext cx="3025473" cy="22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poskole\foto_institut\DSCN269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4046279"/>
            <a:ext cx="3779912" cy="28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poskole\foto_institut\DSCN271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05065"/>
            <a:ext cx="3320556" cy="28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poskole\foto_institut\DSCN272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8500" y="-17145000"/>
            <a:ext cx="9258300" cy="12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poskole\foto_institut\DSCN2721.JPG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8500" y="-17145000"/>
            <a:ext cx="30861000" cy="12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poskole\foto_institut\DSCN272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36" y="4005064"/>
            <a:ext cx="2123764" cy="28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Fotografie z exkurze</a:t>
            </a:r>
            <a:endParaRPr lang="cs-CZ" dirty="0"/>
          </a:p>
        </p:txBody>
      </p:sp>
      <p:pic>
        <p:nvPicPr>
          <p:cNvPr id="4098" name="Picture 2" descr="E:\poskole\foto_institut\DSCN2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9" y="1340768"/>
            <a:ext cx="2945300" cy="238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poskole\foto_institut\DSCN27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213739" cy="32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poskole\foto_institut\DSCN27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776156" cy="28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:\poskole\foto_institut\DSCN27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246" y="1340768"/>
            <a:ext cx="2449754" cy="30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E:\poskole\foto_institut\DSCN273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255" y="3730012"/>
            <a:ext cx="2438028" cy="32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E:\poskole\foto_institut\DSCN267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288390"/>
            <a:ext cx="2915816" cy="260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E:\poskole\foto_institut\DSCN267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311" y="3933055"/>
            <a:ext cx="2285746" cy="30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>
                <a:solidFill>
                  <a:srgbClr val="253D75"/>
                </a:solidFill>
                <a:latin typeface="Arial" charset="0"/>
              </a:rPr>
              <a:t>s vlajkami</a:t>
            </a:r>
            <a:endParaRPr lang="cs-CZ" smtClean="0">
              <a:latin typeface="Arial" charset="0"/>
            </a:endParaRPr>
          </a:p>
        </p:txBody>
      </p:sp>
      <p:pic>
        <p:nvPicPr>
          <p:cNvPr id="2050" name="Picture 2" descr="E:\poskole\foto_institut\DSCN2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373284" cy="55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253D75"/>
                </a:solidFill>
                <a:latin typeface="Arial" charset="0"/>
              </a:rPr>
              <a:t>Francouzský institut</a:t>
            </a:r>
          </a:p>
        </p:txBody>
      </p:sp>
      <p:pic>
        <p:nvPicPr>
          <p:cNvPr id="1026" name="Picture 2" descr="E:\poskole\foto_institut\DSCN2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7121764" cy="53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168</Words>
  <Application>Microsoft Office PowerPoint</Application>
  <PresentationFormat>Předvádění na obrazovce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    PO ŠKOLE DO ŠKOLY     Projekt OPVK č. CZ.1.07/1.1.32/02.0006  </vt:lpstr>
      <vt:lpstr>Exkurze se zpracováním výstupů  Jazyky v realitě - Francouzský jazyk    Francouzský institut Praha 4. 10. 2013</vt:lpstr>
      <vt:lpstr>Prezentace aplikace PowerPoint</vt:lpstr>
      <vt:lpstr>Francouzský institut Praha 4. 10. 2013</vt:lpstr>
      <vt:lpstr>Prezentace aplikace PowerPoint</vt:lpstr>
      <vt:lpstr>Fotografie z exkurze</vt:lpstr>
      <vt:lpstr>Fotografie z exkurze</vt:lpstr>
      <vt:lpstr>s vlajkami</vt:lpstr>
      <vt:lpstr>Francouzský institut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správce</cp:lastModifiedBy>
  <cp:revision>109</cp:revision>
  <dcterms:created xsi:type="dcterms:W3CDTF">2012-09-01T07:55:01Z</dcterms:created>
  <dcterms:modified xsi:type="dcterms:W3CDTF">2014-09-03T17:07:35Z</dcterms:modified>
</cp:coreProperties>
</file>