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81" r:id="rId2"/>
    <p:sldId id="256" r:id="rId3"/>
    <p:sldId id="257" r:id="rId4"/>
    <p:sldId id="261" r:id="rId5"/>
    <p:sldId id="266" r:id="rId6"/>
    <p:sldId id="260" r:id="rId7"/>
    <p:sldId id="267" r:id="rId8"/>
    <p:sldId id="259" r:id="rId9"/>
    <p:sldId id="269" r:id="rId10"/>
    <p:sldId id="258" r:id="rId11"/>
    <p:sldId id="262" r:id="rId12"/>
    <p:sldId id="263" r:id="rId13"/>
    <p:sldId id="264" r:id="rId14"/>
    <p:sldId id="268" r:id="rId15"/>
    <p:sldId id="265" r:id="rId16"/>
    <p:sldId id="274" r:id="rId17"/>
    <p:sldId id="270" r:id="rId18"/>
    <p:sldId id="275" r:id="rId19"/>
    <p:sldId id="271" r:id="rId20"/>
    <p:sldId id="272" r:id="rId21"/>
    <p:sldId id="273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618" y="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38EB2-AA00-4BFF-BDAB-185463344E62}" type="datetimeFigureOut">
              <a:rPr lang="cs-CZ"/>
              <a:pPr>
                <a:defRPr/>
              </a:pPr>
              <a:t>3.9.2014</a:t>
            </a:fld>
            <a:endParaRPr lang="cs-CZ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2708B-FD00-4895-85AA-0BF3554617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8FF04-2AB2-4A0E-9D05-CFDB38B8D952}" type="datetimeFigureOut">
              <a:rPr lang="cs-CZ"/>
              <a:pPr>
                <a:defRPr/>
              </a:pPr>
              <a:t>3.9.2014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F9F5F-5E72-4C1C-BA1B-FC50792A7D9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683D1-3BBE-43C2-8410-A8F541FCE5C0}" type="datetimeFigureOut">
              <a:rPr lang="cs-CZ"/>
              <a:pPr>
                <a:defRPr/>
              </a:pPr>
              <a:t>3.9.2014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78AF5-FD02-4F14-B0A3-BA1BFD9221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8EEEE-6B67-4D0E-876F-072B04577D62}" type="datetimeFigureOut">
              <a:rPr lang="cs-CZ"/>
              <a:pPr>
                <a:defRPr/>
              </a:pPr>
              <a:t>3.9.2014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2A967-663D-4E8A-896D-E60A4B697F8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CDE55-DDA8-4922-A15F-8165F8BE1E07}" type="datetimeFigureOut">
              <a:rPr lang="cs-CZ"/>
              <a:pPr>
                <a:defRPr/>
              </a:pPr>
              <a:t>3.9.2014</a:t>
            </a:fld>
            <a:endParaRPr lang="cs-CZ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F09F8-991F-4202-A4FD-0CA08520EB4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0F453-3902-4F70-9BE9-90F4F0ED22A4}" type="datetimeFigureOut">
              <a:rPr lang="cs-CZ"/>
              <a:pPr>
                <a:defRPr/>
              </a:pPr>
              <a:t>3.9.2014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9DE8C-B147-4F9D-A21A-65609E1A2DD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5A82F-0905-4000-9051-ED95A04264C1}" type="datetimeFigureOut">
              <a:rPr lang="cs-CZ"/>
              <a:pPr>
                <a:defRPr/>
              </a:pPr>
              <a:t>3.9.2014</a:t>
            </a:fld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2693A-0B21-4950-8B49-7EBD1E2B93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86382-36CF-4ADF-BC64-AAFB3DCFBCBF}" type="datetimeFigureOut">
              <a:rPr lang="cs-CZ"/>
              <a:pPr>
                <a:defRPr/>
              </a:pPr>
              <a:t>3.9.2014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7C0AE-55E0-4F89-AB40-E1570E0E5A0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49C46-F830-4E48-95D7-4463728968EB}" type="datetimeFigureOut">
              <a:rPr lang="cs-CZ"/>
              <a:pPr>
                <a:defRPr/>
              </a:pPr>
              <a:t>3.9.2014</a:t>
            </a:fld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43CD9-4665-4A10-BF34-8BD3331354F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5F391-D241-4AD0-9017-6758605FD0E3}" type="datetimeFigureOut">
              <a:rPr lang="cs-CZ"/>
              <a:pPr>
                <a:defRPr/>
              </a:pPr>
              <a:t>3.9.2014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2652B-2B6E-459F-8128-1D7442AE4C4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610AF-0E43-4B52-8B7E-6CF2C1DB7676}" type="datetimeFigureOut">
              <a:rPr lang="cs-CZ"/>
              <a:pPr>
                <a:defRPr/>
              </a:pPr>
              <a:t>3.9.2014</a:t>
            </a:fld>
            <a:endParaRPr lang="cs-CZ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8E6CD-C1A0-419F-B17A-82341C12660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E8ED2C-4CCD-44F4-B05C-CB405DA59F2D}" type="datetimeFigureOut">
              <a:rPr lang="cs-CZ"/>
              <a:pPr>
                <a:defRPr/>
              </a:pPr>
              <a:t>3.9.2014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291E45-D83C-4927-B499-07B092B53F7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9" r:id="rId2"/>
    <p:sldLayoutId id="2147483721" r:id="rId3"/>
    <p:sldLayoutId id="2147483718" r:id="rId4"/>
    <p:sldLayoutId id="2147483717" r:id="rId5"/>
    <p:sldLayoutId id="2147483716" r:id="rId6"/>
    <p:sldLayoutId id="2147483715" r:id="rId7"/>
    <p:sldLayoutId id="2147483714" r:id="rId8"/>
    <p:sldLayoutId id="2147483722" r:id="rId9"/>
    <p:sldLayoutId id="2147483713" r:id="rId10"/>
    <p:sldLayoutId id="2147483712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889465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889465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889465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889465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889465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889465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889465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889465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889465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889465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2708275"/>
            <a:ext cx="6400800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4000" b="1" dirty="0" smtClean="0">
                <a:solidFill>
                  <a:srgbClr val="253D75"/>
                </a:solidFill>
              </a:rPr>
              <a:t>    PO </a:t>
            </a:r>
            <a:r>
              <a:rPr lang="cs-CZ" sz="4000" b="1" dirty="0">
                <a:solidFill>
                  <a:srgbClr val="253D75"/>
                </a:solidFill>
              </a:rPr>
              <a:t>ŠKOLE DO ŠKOLY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 </a:t>
            </a:r>
            <a:br>
              <a:rPr lang="cs-CZ" sz="2400" dirty="0"/>
            </a:br>
            <a:r>
              <a:rPr lang="cs-CZ" sz="2400" dirty="0"/>
              <a:t> </a:t>
            </a:r>
            <a:br>
              <a:rPr lang="cs-CZ" sz="2400" dirty="0"/>
            </a:br>
            <a:r>
              <a:rPr lang="cs-CZ" sz="2400" dirty="0" smtClean="0"/>
              <a:t>   </a:t>
            </a:r>
            <a:r>
              <a:rPr lang="cs-CZ" sz="2400" dirty="0" smtClean="0">
                <a:solidFill>
                  <a:srgbClr val="253D75"/>
                </a:solidFill>
              </a:rPr>
              <a:t>Projekt </a:t>
            </a:r>
            <a:r>
              <a:rPr lang="cs-CZ" sz="2400" dirty="0">
                <a:solidFill>
                  <a:srgbClr val="253D75"/>
                </a:solidFill>
              </a:rPr>
              <a:t>OPVK č. CZ.1.07/1.1.32/02.0006</a:t>
            </a:r>
          </a:p>
        </p:txBody>
      </p:sp>
      <p:pic>
        <p:nvPicPr>
          <p:cNvPr id="2052" name="Picture 2"/>
          <p:cNvPicPr>
            <a:picLocks noGrp="1" noChangeAspect="1" noChangeArrowheads="1"/>
          </p:cNvPicPr>
          <p:nvPr>
            <p:ph type="ctrTitle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51050" y="908050"/>
            <a:ext cx="5086350" cy="958850"/>
          </a:xfrm>
          <a:noFill/>
          <a:ln/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692275" y="5734050"/>
            <a:ext cx="58372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000"/>
              <a:t>Tento projekt je spolufinancován Evropským sociálním fondem a státním rozpočtem České republiky.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6512511" cy="11430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cs-CZ" dirty="0" smtClean="0"/>
              <a:t>Jan-Hus-</a:t>
            </a:r>
            <a:r>
              <a:rPr lang="cs-CZ" dirty="0" err="1" smtClean="0"/>
              <a:t>Denkmal</a:t>
            </a:r>
            <a:endParaRPr lang="cs-CZ" dirty="0"/>
          </a:p>
        </p:txBody>
      </p:sp>
      <p:sp>
        <p:nvSpPr>
          <p:cNvPr id="21506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755650" y="1989138"/>
            <a:ext cx="7693025" cy="4176712"/>
          </a:xfrm>
        </p:spPr>
        <p:txBody>
          <a:bodyPr/>
          <a:lstStyle/>
          <a:p>
            <a:r>
              <a:rPr lang="cs-CZ" smtClean="0"/>
              <a:t>Das Denkmal wurde im Jahre 1915 gebaut.</a:t>
            </a:r>
          </a:p>
          <a:p>
            <a:r>
              <a:rPr lang="cs-CZ" smtClean="0"/>
              <a:t>Der Bildhauer war Ladislav Šaloun.</a:t>
            </a:r>
          </a:p>
          <a:p>
            <a:r>
              <a:rPr lang="cs-CZ" smtClean="0"/>
              <a:t>Jan Hus war kirchlicher Reformator im 15. Jahrhundert.</a:t>
            </a:r>
          </a:p>
          <a:p>
            <a:r>
              <a:rPr lang="cs-CZ" smtClean="0"/>
              <a:t>Er wurde 1415 in Konstanz verbrannt.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6512511" cy="11430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cs-CZ" dirty="0" err="1" smtClean="0"/>
              <a:t>Goldenes</a:t>
            </a:r>
            <a:r>
              <a:rPr lang="cs-CZ" dirty="0" smtClean="0"/>
              <a:t> </a:t>
            </a:r>
            <a:r>
              <a:rPr lang="cs-CZ" dirty="0" err="1" smtClean="0"/>
              <a:t>Gässchen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755650" y="1989138"/>
            <a:ext cx="7693025" cy="4176712"/>
          </a:xfrm>
        </p:spPr>
        <p:txBody>
          <a:bodyPr rtlCol="0">
            <a:normAutofit lnSpcReduction="10000"/>
          </a:bodyPr>
          <a:lstStyle/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Das 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Goldene Gässchen ist ein Gässchen an der Innenmauer der Prager Burg und einer der größten 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Touristen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attraktionen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von 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Prag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Die 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11 kleinen Häuser stammen aus dem 16. Jahrhundert und wurden als Unterkünfte für die Burgwachen des Königs 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gebaut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Unter 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der Aufsicht Kaisers Rudolf. II haben dort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Alchymisten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gearbaitet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sagt die 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Legende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Zwischen 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1916 und 1917 lebte hier Franz Kafka und arbeitete im Haus Nr. 22 an seinen 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Werken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Heute 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ist die Gasse unbewohnt und in den Häuschen sind Souvenirläden und Cafés 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untergebracht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6512511" cy="11430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cs-CZ" dirty="0" err="1" smtClean="0"/>
              <a:t>Pulverturm</a:t>
            </a:r>
            <a:endParaRPr lang="cs-CZ" dirty="0"/>
          </a:p>
        </p:txBody>
      </p:sp>
      <p:sp>
        <p:nvSpPr>
          <p:cNvPr id="23554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755650" y="1989138"/>
            <a:ext cx="7693025" cy="4176712"/>
          </a:xfrm>
        </p:spPr>
        <p:txBody>
          <a:bodyPr/>
          <a:lstStyle/>
          <a:p>
            <a:r>
              <a:rPr lang="de-DE" smtClean="0"/>
              <a:t>Der Prager Pulverturm ist ein 65m hoher gotischer Turm</a:t>
            </a:r>
            <a:r>
              <a:rPr lang="cs-CZ" smtClean="0"/>
              <a:t>.</a:t>
            </a:r>
          </a:p>
          <a:p>
            <a:r>
              <a:rPr lang="de-DE" smtClean="0"/>
              <a:t>Zur Aussicht führt eine Treppe mit 186 Stufen</a:t>
            </a:r>
            <a:r>
              <a:rPr lang="cs-CZ" smtClean="0"/>
              <a:t>.</a:t>
            </a:r>
          </a:p>
          <a:p>
            <a:r>
              <a:rPr lang="de-DE" smtClean="0"/>
              <a:t>Der Pulverturm ist eines der Symbole Prag</a:t>
            </a:r>
            <a:r>
              <a:rPr lang="cs-CZ" smtClean="0"/>
              <a:t>s.</a:t>
            </a:r>
          </a:p>
          <a:p>
            <a:r>
              <a:rPr lang="de-DE" smtClean="0"/>
              <a:t>Am Pulverturm beginnt der Königsweg</a:t>
            </a:r>
            <a:r>
              <a:rPr lang="cs-CZ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6512511" cy="11430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cs-CZ" dirty="0" err="1"/>
              <a:t>Gemeindehaus</a:t>
            </a:r>
            <a:endParaRPr lang="cs-CZ" dirty="0"/>
          </a:p>
        </p:txBody>
      </p:sp>
      <p:sp>
        <p:nvSpPr>
          <p:cNvPr id="24578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755650" y="1989138"/>
            <a:ext cx="7693025" cy="4176712"/>
          </a:xfrm>
        </p:spPr>
        <p:txBody>
          <a:bodyPr/>
          <a:lstStyle/>
          <a:p>
            <a:r>
              <a:rPr lang="de-DE" smtClean="0"/>
              <a:t>Das Gemeindehaus steht neben dem Pulverturm</a:t>
            </a:r>
            <a:r>
              <a:rPr lang="cs-CZ" smtClean="0"/>
              <a:t>.</a:t>
            </a:r>
          </a:p>
          <a:p>
            <a:r>
              <a:rPr lang="de-DE" smtClean="0"/>
              <a:t>Es ist ein bekanntes Jugendstilgebäude</a:t>
            </a:r>
            <a:r>
              <a:rPr lang="cs-CZ" smtClean="0"/>
              <a:t>.</a:t>
            </a:r>
          </a:p>
          <a:p>
            <a:r>
              <a:rPr lang="de-DE" smtClean="0"/>
              <a:t>Das Gebäude hat viele Säle</a:t>
            </a:r>
            <a:r>
              <a:rPr lang="cs-CZ" smtClean="0"/>
              <a:t>,</a:t>
            </a:r>
            <a:r>
              <a:rPr lang="de-DE" smtClean="0"/>
              <a:t> in dem Smetana-Saal veranstaltet man das Festival „Prager Frühling“</a:t>
            </a:r>
            <a:r>
              <a:rPr lang="cs-CZ" smtClean="0"/>
              <a:t>.</a:t>
            </a:r>
          </a:p>
          <a:p>
            <a:r>
              <a:rPr lang="de-DE" smtClean="0"/>
              <a:t>Im Erdgeschoss findet man ein Restaurant und ein stillvolles Café</a:t>
            </a:r>
            <a:r>
              <a:rPr lang="cs-CZ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Obráze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0050"/>
            <a:ext cx="9144000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6512511" cy="11430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cs-CZ" dirty="0"/>
              <a:t>Celetná – </a:t>
            </a:r>
            <a:r>
              <a:rPr lang="cs-CZ" dirty="0" err="1"/>
              <a:t>Gasse</a:t>
            </a:r>
            <a:r>
              <a:rPr lang="cs-CZ" dirty="0"/>
              <a:t> </a:t>
            </a:r>
            <a:br>
              <a:rPr lang="cs-CZ" dirty="0"/>
            </a:br>
            <a:endParaRPr lang="cs-CZ" dirty="0"/>
          </a:p>
        </p:txBody>
      </p:sp>
      <p:sp>
        <p:nvSpPr>
          <p:cNvPr id="26626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755650" y="1989138"/>
            <a:ext cx="7693025" cy="4176712"/>
          </a:xfrm>
        </p:spPr>
        <p:txBody>
          <a:bodyPr/>
          <a:lstStyle/>
          <a:p>
            <a:r>
              <a:rPr lang="cs-CZ" smtClean="0"/>
              <a:t>Länge: 400 m </a:t>
            </a:r>
          </a:p>
          <a:p>
            <a:r>
              <a:rPr lang="de-DE" smtClean="0"/>
              <a:t>Sie führt vo</a:t>
            </a:r>
            <a:r>
              <a:rPr lang="cs-CZ" smtClean="0"/>
              <a:t>m</a:t>
            </a:r>
            <a:r>
              <a:rPr lang="de-DE" smtClean="0"/>
              <a:t> Pulverturm zum Altstädter Ring</a:t>
            </a:r>
            <a:r>
              <a:rPr lang="cs-CZ" smtClean="0"/>
              <a:t>.</a:t>
            </a:r>
            <a:endParaRPr lang="de-DE" smtClean="0"/>
          </a:p>
          <a:p>
            <a:r>
              <a:rPr lang="de-DE" smtClean="0"/>
              <a:t>Hier hat Franz Kafka in den Jahren 1893 – 1907 gelebt</a:t>
            </a:r>
            <a:r>
              <a:rPr lang="cs-CZ" smtClean="0"/>
              <a:t>.</a:t>
            </a:r>
            <a:endParaRPr lang="de-DE" smtClean="0"/>
          </a:p>
          <a:p>
            <a:r>
              <a:rPr lang="de-DE" smtClean="0"/>
              <a:t>Hier befinden sich z.B. der Pachta-Palast, das Haus zur Schwarzen Mutter Gottes, usw</a:t>
            </a:r>
            <a:r>
              <a:rPr lang="cs-CZ" smtClean="0"/>
              <a:t>.</a:t>
            </a:r>
            <a:endParaRPr lang="de-DE" smtClean="0"/>
          </a:p>
          <a:p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6512511" cy="11430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cs-CZ" dirty="0" err="1" smtClean="0"/>
              <a:t>Teynkirche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27650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755650" y="1989138"/>
            <a:ext cx="7693025" cy="4176712"/>
          </a:xfrm>
        </p:spPr>
        <p:txBody>
          <a:bodyPr/>
          <a:lstStyle/>
          <a:p>
            <a:r>
              <a:rPr lang="cs-CZ" smtClean="0"/>
              <a:t>D</a:t>
            </a:r>
            <a:r>
              <a:rPr lang="de-DE" smtClean="0"/>
              <a:t>ie Teynkirche steht auf dem Altst</a:t>
            </a:r>
            <a:r>
              <a:rPr lang="cs-CZ" smtClean="0"/>
              <a:t>ä</a:t>
            </a:r>
            <a:r>
              <a:rPr lang="de-DE" smtClean="0"/>
              <a:t>dter Ring. </a:t>
            </a:r>
            <a:endParaRPr lang="cs-CZ" smtClean="0"/>
          </a:p>
          <a:p>
            <a:r>
              <a:rPr lang="cs-CZ" smtClean="0"/>
              <a:t>Es ist </a:t>
            </a:r>
            <a:r>
              <a:rPr lang="de-DE" smtClean="0"/>
              <a:t>eine gotische dreischiffige Kirche</a:t>
            </a:r>
            <a:r>
              <a:rPr lang="cs-CZ" smtClean="0"/>
              <a:t>.</a:t>
            </a:r>
          </a:p>
          <a:p>
            <a:r>
              <a:rPr lang="cs-CZ" smtClean="0"/>
              <a:t>S</a:t>
            </a:r>
            <a:r>
              <a:rPr lang="de-DE" smtClean="0"/>
              <a:t>ie wurde im 14. Jahrhundert von </a:t>
            </a:r>
            <a:r>
              <a:rPr lang="cs-CZ" smtClean="0"/>
              <a:t>Mathias</a:t>
            </a:r>
            <a:r>
              <a:rPr lang="de-DE" smtClean="0"/>
              <a:t> von Arras und Peter Parler gebaut</a:t>
            </a:r>
            <a:r>
              <a:rPr lang="cs-CZ" smtClean="0"/>
              <a:t>.</a:t>
            </a:r>
          </a:p>
          <a:p>
            <a:r>
              <a:rPr lang="de-DE" smtClean="0"/>
              <a:t>80m hohe T</a:t>
            </a:r>
            <a:r>
              <a:rPr lang="cs-CZ" smtClean="0"/>
              <a:t>ü</a:t>
            </a:r>
            <a:r>
              <a:rPr lang="de-DE" smtClean="0"/>
              <a:t>rme</a:t>
            </a:r>
            <a:endParaRPr lang="cs-CZ" smtClean="0"/>
          </a:p>
          <a:p>
            <a:r>
              <a:rPr lang="cs-CZ" smtClean="0"/>
              <a:t>H</a:t>
            </a:r>
            <a:r>
              <a:rPr lang="de-DE" smtClean="0"/>
              <a:t>ier </a:t>
            </a:r>
            <a:r>
              <a:rPr lang="cs-CZ" smtClean="0"/>
              <a:t>liegt</a:t>
            </a:r>
            <a:r>
              <a:rPr lang="de-DE" smtClean="0"/>
              <a:t> Tycho de Brahe begraben</a:t>
            </a:r>
            <a:r>
              <a:rPr lang="cs-CZ" smtClean="0"/>
              <a:t>.</a:t>
            </a:r>
          </a:p>
          <a:p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6512511" cy="11430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de-DE" sz="2800" dirty="0"/>
              <a:t>Haus zur Schwarzen Mutter Gottes </a:t>
            </a:r>
            <a:br>
              <a:rPr lang="de-DE" sz="2800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28674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755650" y="1989138"/>
            <a:ext cx="7693025" cy="4176712"/>
          </a:xfrm>
        </p:spPr>
        <p:txBody>
          <a:bodyPr/>
          <a:lstStyle/>
          <a:p>
            <a:r>
              <a:rPr lang="de-DE" smtClean="0"/>
              <a:t>Kubistisches Gebäude aus dem Jahr 1911</a:t>
            </a:r>
          </a:p>
          <a:p>
            <a:r>
              <a:rPr lang="de-DE" smtClean="0"/>
              <a:t>Es befindet sich an der Kreuzung von Celetná-Gasse und Obstmarkt</a:t>
            </a:r>
            <a:r>
              <a:rPr lang="cs-CZ" smtClean="0"/>
              <a:t>.</a:t>
            </a:r>
            <a:endParaRPr lang="de-DE" smtClean="0"/>
          </a:p>
          <a:p>
            <a:r>
              <a:rPr lang="cs-CZ" smtClean="0"/>
              <a:t>Architekt: Josef Gočár</a:t>
            </a:r>
          </a:p>
          <a:p>
            <a:r>
              <a:rPr lang="de-DE" smtClean="0"/>
              <a:t>Es w</a:t>
            </a:r>
            <a:r>
              <a:rPr lang="cs-CZ" smtClean="0"/>
              <a:t>urde</a:t>
            </a:r>
            <a:r>
              <a:rPr lang="de-DE" smtClean="0"/>
              <a:t> urspr</a:t>
            </a:r>
            <a:r>
              <a:rPr lang="cs-CZ" smtClean="0"/>
              <a:t>ü</a:t>
            </a:r>
            <a:r>
              <a:rPr lang="de-DE" smtClean="0"/>
              <a:t>nglich als </a:t>
            </a:r>
            <a:r>
              <a:rPr lang="cs-CZ" smtClean="0"/>
              <a:t>Waren</a:t>
            </a:r>
            <a:r>
              <a:rPr lang="de-DE" smtClean="0"/>
              <a:t>haus erbaut</a:t>
            </a:r>
            <a:r>
              <a:rPr lang="cs-CZ" smtClean="0"/>
              <a:t>.</a:t>
            </a:r>
            <a:endParaRPr lang="de-DE" smtClean="0"/>
          </a:p>
          <a:p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6512511" cy="11430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cs-CZ" sz="2800" dirty="0" err="1"/>
              <a:t>Karlsbrücke</a:t>
            </a:r>
            <a:r>
              <a:rPr lang="cs-CZ" sz="2800" dirty="0"/>
              <a:t> </a:t>
            </a:r>
          </a:p>
        </p:txBody>
      </p:sp>
      <p:sp>
        <p:nvSpPr>
          <p:cNvPr id="29698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755650" y="1989138"/>
            <a:ext cx="7693025" cy="4176712"/>
          </a:xfrm>
        </p:spPr>
        <p:txBody>
          <a:bodyPr/>
          <a:lstStyle/>
          <a:p>
            <a:r>
              <a:rPr lang="de-DE" smtClean="0"/>
              <a:t>Es ist die älteste Brücke, die über den Fluss Moldau steht. </a:t>
            </a:r>
          </a:p>
          <a:p>
            <a:r>
              <a:rPr lang="de-DE" smtClean="0"/>
              <a:t>Es ist auch die zweitälteste Brücke in der Tschechischen Republik. </a:t>
            </a:r>
          </a:p>
          <a:p>
            <a:r>
              <a:rPr lang="de-DE" smtClean="0"/>
              <a:t>Der Architekt dieser Brücke war Peter Parler. </a:t>
            </a:r>
          </a:p>
          <a:p>
            <a:r>
              <a:rPr lang="de-DE" smtClean="0"/>
              <a:t>Der Bau war sehr teuer und wurde im Jahre 1402 beendet. </a:t>
            </a:r>
          </a:p>
          <a:p>
            <a:r>
              <a:rPr lang="de-DE" smtClean="0"/>
              <a:t>Es wurde zweimal überflutet. </a:t>
            </a:r>
          </a:p>
          <a:p>
            <a:r>
              <a:rPr lang="de-DE" smtClean="0"/>
              <a:t>Der Mörtel enthält wirklich Milch und Wein.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Obráze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Podnadpis 2"/>
          <p:cNvSpPr>
            <a:spLocks noGrp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/>
          <a:lstStyle/>
          <a:p>
            <a:r>
              <a:rPr lang="cs-CZ" smtClean="0"/>
              <a:t>Unser Ausflug nach Prag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2204864"/>
            <a:ext cx="7498835" cy="1793167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cs-CZ" sz="4000" dirty="0" err="1" smtClean="0"/>
              <a:t>Prager</a:t>
            </a:r>
            <a:r>
              <a:rPr lang="cs-CZ" sz="4000" dirty="0" smtClean="0"/>
              <a:t> </a:t>
            </a:r>
            <a:r>
              <a:rPr lang="cs-CZ" sz="4000" dirty="0" err="1" smtClean="0"/>
              <a:t>Sehenswürdigkeiten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Obráze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Obráze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3525"/>
            <a:ext cx="9144000" cy="633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7100888" cy="5434012"/>
          </a:xfrm>
        </p:spPr>
        <p:txBody>
          <a:bodyPr/>
          <a:lstStyle/>
          <a:p>
            <a:r>
              <a:rPr lang="de-DE" smtClean="0"/>
              <a:t>1. Wer ist der Architekt der Karlsbrücke? </a:t>
            </a:r>
          </a:p>
          <a:p>
            <a:pPr lvl="1"/>
            <a:r>
              <a:rPr lang="de-DE" smtClean="0"/>
              <a:t>a/ Mathias von Arras </a:t>
            </a:r>
          </a:p>
          <a:p>
            <a:pPr lvl="1"/>
            <a:r>
              <a:rPr lang="de-DE" smtClean="0"/>
              <a:t>b/ Karl IV. </a:t>
            </a:r>
          </a:p>
          <a:p>
            <a:pPr lvl="1"/>
            <a:r>
              <a:rPr lang="de-DE" smtClean="0"/>
              <a:t>c/ Peter Parler </a:t>
            </a:r>
          </a:p>
          <a:p>
            <a:r>
              <a:rPr lang="de-DE" smtClean="0"/>
              <a:t>2. Der St.-Veits- Dom befindet sich auf dem </a:t>
            </a:r>
          </a:p>
          <a:p>
            <a:pPr lvl="1"/>
            <a:r>
              <a:rPr lang="de-DE" smtClean="0"/>
              <a:t>a/ersten </a:t>
            </a:r>
          </a:p>
          <a:p>
            <a:pPr lvl="1"/>
            <a:r>
              <a:rPr lang="de-DE" smtClean="0"/>
              <a:t>b/ zweiten </a:t>
            </a:r>
          </a:p>
          <a:p>
            <a:pPr lvl="1"/>
            <a:r>
              <a:rPr lang="de-DE" smtClean="0"/>
              <a:t>c/ dritten Burghof ? </a:t>
            </a:r>
            <a:endParaRPr lang="cs-CZ" smtClean="0"/>
          </a:p>
          <a:p>
            <a:r>
              <a:rPr lang="de-DE" smtClean="0"/>
              <a:t>3. Wonach wurde der Kreuzherrenplatz benannt? </a:t>
            </a:r>
          </a:p>
          <a:p>
            <a:pPr lvl="1"/>
            <a:r>
              <a:rPr lang="de-DE" smtClean="0"/>
              <a:t>a/ nach den Kreuzrittern </a:t>
            </a:r>
          </a:p>
          <a:p>
            <a:pPr lvl="1"/>
            <a:r>
              <a:rPr lang="de-DE" smtClean="0"/>
              <a:t>b/ nach dem Kreuz an der Franziskus-Kirche </a:t>
            </a:r>
          </a:p>
          <a:p>
            <a:pPr lvl="1"/>
            <a:r>
              <a:rPr lang="de-DE" smtClean="0"/>
              <a:t>c/ nach dem Orden der Kreuzherren mit dem roten Stern </a:t>
            </a:r>
          </a:p>
          <a:p>
            <a:endParaRPr lang="de-DE" smtClean="0"/>
          </a:p>
          <a:p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7100888" cy="5434012"/>
          </a:xfrm>
        </p:spPr>
        <p:txBody>
          <a:bodyPr rtlCol="0">
            <a:normAutofit lnSpcReduction="10000"/>
          </a:bodyPr>
          <a:lstStyle/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Was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findet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im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Smetana –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Saal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statt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 </a:t>
            </a:r>
          </a:p>
          <a:p>
            <a:pPr marL="548640" lvl="1"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a/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Prager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Frühling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548640" lvl="1"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b/ Rock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people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548640" lvl="1"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c/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Topfest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5. In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welchem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Baustil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wurde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die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St.Nikolaus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Kirche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erbaut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 </a:t>
            </a:r>
          </a:p>
          <a:p>
            <a:pPr marL="548640" lvl="1"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a/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Jugendstil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548640" lvl="1"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b/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Barockstil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548640" lvl="1"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c/ Gotik 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6. Wonach wurde das Haus Zur schwarzen Mutter Gottes benannt? </a:t>
            </a:r>
          </a:p>
          <a:p>
            <a:pPr marL="548640" lvl="1"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a/ nach der schwarzen Farbe des Hauses </a:t>
            </a:r>
          </a:p>
          <a:p>
            <a:pPr marL="548640" lvl="1"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b/ nach der Frau des Architekten </a:t>
            </a:r>
          </a:p>
          <a:p>
            <a:pPr marL="548640" lvl="1"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c/ nach der Statue , die sich an dem Haus befindet 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7100888" cy="5434012"/>
          </a:xfrm>
        </p:spPr>
        <p:txBody>
          <a:bodyPr rtlCol="0">
            <a:normAutofit lnSpcReduction="10000"/>
          </a:bodyPr>
          <a:lstStyle/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7.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Seit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wann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steht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das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Jan-Hus-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Denkmal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auf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dem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Altstädter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Ring? </a:t>
            </a:r>
          </a:p>
          <a:p>
            <a:pPr marL="548640" lvl="1"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a/ 1951 </a:t>
            </a:r>
          </a:p>
          <a:p>
            <a:pPr marL="548640" lvl="1"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b/ 1915 </a:t>
            </a:r>
          </a:p>
          <a:p>
            <a:pPr marL="548640" lvl="1"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c/ 1815 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8.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Wie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hoch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sind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die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Türme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der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Teynkirche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 </a:t>
            </a:r>
          </a:p>
          <a:p>
            <a:pPr marL="548640" lvl="1"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a/ 60 m </a:t>
            </a:r>
          </a:p>
          <a:p>
            <a:pPr marL="548640" lvl="1"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b/ 70 m </a:t>
            </a:r>
          </a:p>
          <a:p>
            <a:pPr marL="548640" lvl="1"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c/ 80 m 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9.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Welche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Institution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hat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heute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im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Klementinum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ihren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Sitz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 </a:t>
            </a:r>
          </a:p>
          <a:p>
            <a:pPr marL="548640" lvl="1"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a/ Parlament der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Tschechischen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Republik </a:t>
            </a:r>
          </a:p>
          <a:p>
            <a:pPr marL="548640" lvl="1"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b/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Nationalbibliothek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548640" lvl="1"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c/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Nationalmuseum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7100888" cy="5434012"/>
          </a:xfrm>
        </p:spPr>
        <p:txBody>
          <a:bodyPr/>
          <a:lstStyle/>
          <a:p>
            <a:r>
              <a:rPr lang="de-DE" smtClean="0"/>
              <a:t>10. Wo hat Franz Kafka an seinen Werken gearbeitet? </a:t>
            </a:r>
          </a:p>
          <a:p>
            <a:pPr lvl="1"/>
            <a:r>
              <a:rPr lang="de-DE" smtClean="0"/>
              <a:t>a/ in der Neruda-Strabe </a:t>
            </a:r>
          </a:p>
          <a:p>
            <a:pPr lvl="1"/>
            <a:r>
              <a:rPr lang="de-DE" smtClean="0"/>
              <a:t>b/ im Goldenen Gässchen </a:t>
            </a:r>
          </a:p>
          <a:p>
            <a:pPr lvl="1"/>
            <a:r>
              <a:rPr lang="de-DE" smtClean="0"/>
              <a:t>c/ in der Karlsgasse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6512511" cy="11430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cs-CZ" dirty="0" err="1" smtClean="0"/>
              <a:t>Kreuzherrenplatz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755650" y="1989138"/>
            <a:ext cx="7693025" cy="4176712"/>
          </a:xfrm>
        </p:spPr>
        <p:txBody>
          <a:bodyPr rtlCol="0">
            <a:normAutofit fontScale="92500" lnSpcReduction="10000"/>
          </a:bodyPr>
          <a:lstStyle/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Er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befindet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sich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der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Moldau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Das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höchste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Gebäude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ist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der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Altstädter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Brückenturm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Die St.-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Franziscus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Kirche</a:t>
            </a: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Sie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wurde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von den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Kreuzherren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mit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dem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roten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Stern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gegründet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Klementinum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mit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der St.-Salvator-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Kirche</a:t>
            </a: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48640" lvl="1"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Nationalbibliothek</a:t>
            </a: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48640" lvl="1"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Hier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war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das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jesuitische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Kolleg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Statue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von Karl IV.</a:t>
            </a:r>
          </a:p>
          <a:p>
            <a:pPr marL="548640" lvl="1"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Kleine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Frauenstatuen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symbolisieren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die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Fakultäten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der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Universität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Der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Platz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ist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mit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der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Straßenbahn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erreichbar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6512511" cy="11430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cs-CZ" dirty="0" smtClean="0"/>
              <a:t>St</a:t>
            </a:r>
            <a:r>
              <a:rPr lang="cs-CZ" dirty="0"/>
              <a:t>. </a:t>
            </a:r>
            <a:r>
              <a:rPr lang="cs-CZ" dirty="0" err="1"/>
              <a:t>Veitsdom</a:t>
            </a:r>
            <a:endParaRPr lang="cs-CZ" dirty="0"/>
          </a:p>
        </p:txBody>
      </p:sp>
      <p:sp>
        <p:nvSpPr>
          <p:cNvPr id="15362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755650" y="1989138"/>
            <a:ext cx="7693025" cy="4176712"/>
          </a:xfrm>
        </p:spPr>
        <p:txBody>
          <a:bodyPr/>
          <a:lstStyle/>
          <a:p>
            <a:r>
              <a:rPr lang="hu-HU" smtClean="0"/>
              <a:t>Die größte Kathedrale in Tschechien</a:t>
            </a:r>
          </a:p>
          <a:p>
            <a:r>
              <a:rPr lang="cs-CZ" smtClean="0"/>
              <a:t>Sie b</a:t>
            </a:r>
            <a:r>
              <a:rPr lang="de-DE" smtClean="0"/>
              <a:t>efindet sich auf dem dritten Burghof auf der Prager Burg</a:t>
            </a:r>
            <a:r>
              <a:rPr lang="cs-CZ" smtClean="0"/>
              <a:t>.</a:t>
            </a:r>
          </a:p>
          <a:p>
            <a:r>
              <a:rPr lang="cs-CZ" smtClean="0"/>
              <a:t>D</a:t>
            </a:r>
            <a:r>
              <a:rPr lang="de-DE" smtClean="0"/>
              <a:t>ie Bauarbeiten haben im Jahre 1344 begonnen</a:t>
            </a:r>
            <a:r>
              <a:rPr lang="cs-CZ" smtClean="0"/>
              <a:t>.</a:t>
            </a:r>
          </a:p>
          <a:p>
            <a:r>
              <a:rPr lang="cs-CZ" smtClean="0"/>
              <a:t>I</a:t>
            </a:r>
            <a:r>
              <a:rPr lang="de-DE" smtClean="0"/>
              <a:t>m Jahre 1929 war die Kat</a:t>
            </a:r>
            <a:r>
              <a:rPr lang="cs-CZ" smtClean="0"/>
              <a:t>h</a:t>
            </a:r>
            <a:r>
              <a:rPr lang="de-DE" smtClean="0"/>
              <a:t>edrale fertig</a:t>
            </a:r>
            <a:r>
              <a:rPr lang="cs-CZ" smtClean="0"/>
              <a:t>.</a:t>
            </a:r>
          </a:p>
          <a:p>
            <a:r>
              <a:rPr lang="cs-CZ" smtClean="0"/>
              <a:t>D</a:t>
            </a:r>
            <a:r>
              <a:rPr lang="de-DE" smtClean="0"/>
              <a:t>ie Kathedrale ist im gotischen Stil gebaut</a:t>
            </a:r>
            <a:r>
              <a:rPr lang="cs-CZ" smtClean="0"/>
              <a:t>.</a:t>
            </a:r>
          </a:p>
          <a:p>
            <a:r>
              <a:rPr lang="cs-CZ" smtClean="0"/>
              <a:t>H</a:t>
            </a:r>
            <a:r>
              <a:rPr lang="de-DE" smtClean="0"/>
              <a:t>eute sind hier b</a:t>
            </a:r>
            <a:r>
              <a:rPr lang="cs-CZ" smtClean="0"/>
              <a:t>ö</a:t>
            </a:r>
            <a:r>
              <a:rPr lang="de-DE" smtClean="0"/>
              <a:t>hmische Kr</a:t>
            </a:r>
            <a:r>
              <a:rPr lang="cs-CZ" smtClean="0"/>
              <a:t>ö</a:t>
            </a:r>
            <a:r>
              <a:rPr lang="de-DE" smtClean="0"/>
              <a:t>nungsjuwelen aufbewahrt und die Kathedrale ist eines der bedeutendsten Symbole von Tschechien</a:t>
            </a:r>
            <a:r>
              <a:rPr lang="cs-CZ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Obráze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0288" y="0"/>
            <a:ext cx="4543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6512511" cy="11430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cs-CZ" dirty="0" err="1" smtClean="0"/>
              <a:t>Altstädter</a:t>
            </a:r>
            <a:r>
              <a:rPr lang="cs-CZ" dirty="0" smtClean="0"/>
              <a:t> Ring</a:t>
            </a:r>
            <a:endParaRPr lang="cs-CZ" dirty="0"/>
          </a:p>
        </p:txBody>
      </p:sp>
      <p:sp>
        <p:nvSpPr>
          <p:cNvPr id="17410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755650" y="1989138"/>
            <a:ext cx="7693025" cy="4176712"/>
          </a:xfrm>
        </p:spPr>
        <p:txBody>
          <a:bodyPr/>
          <a:lstStyle/>
          <a:p>
            <a:r>
              <a:rPr lang="cs-CZ" smtClean="0"/>
              <a:t>1621 – Hinrichtung der 27 böhmischen Herren</a:t>
            </a:r>
          </a:p>
          <a:p>
            <a:r>
              <a:rPr lang="cs-CZ" smtClean="0"/>
              <a:t>Häuser: das Haus Zur Glocke, die Teynkirche, das Altstädter Rathaus</a:t>
            </a:r>
          </a:p>
          <a:p>
            <a:r>
              <a:rPr lang="cs-CZ" smtClean="0"/>
              <a:t>1338: der Turm wurde erbaut</a:t>
            </a:r>
          </a:p>
          <a:p>
            <a:r>
              <a:rPr lang="cs-CZ" smtClean="0"/>
              <a:t>Die Astronomische Aposteluhr</a:t>
            </a:r>
          </a:p>
          <a:p>
            <a:pPr lvl="1"/>
            <a:r>
              <a:rPr lang="cs-CZ" smtClean="0"/>
              <a:t>Autor: Nikolaus von Kaden im 15. Jahrhundert</a:t>
            </a:r>
          </a:p>
          <a:p>
            <a:pPr lvl="1"/>
            <a:r>
              <a:rPr lang="cs-CZ" smtClean="0"/>
              <a:t>Fernsterchen mit zwölf Aposteln</a:t>
            </a:r>
          </a:p>
          <a:p>
            <a:pPr lvl="1"/>
            <a:r>
              <a:rPr lang="cs-CZ" smtClean="0"/>
              <a:t>Die Mondphasen und Sternzeichen</a:t>
            </a:r>
          </a:p>
          <a:p>
            <a:pPr lvl="1"/>
            <a:r>
              <a:rPr lang="cs-CZ" smtClean="0"/>
              <a:t>Bilder mit Szenen aus dem Landleben von Josef Mánes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E:\PHOTOS\Projekt Praha\DSC_861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9012238" cy="596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6512511" cy="11430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cs-CZ" dirty="0"/>
              <a:t>Neruda-</a:t>
            </a:r>
            <a:r>
              <a:rPr lang="cs-CZ" dirty="0" err="1"/>
              <a:t>Straße</a:t>
            </a:r>
            <a:endParaRPr lang="cs-CZ" dirty="0"/>
          </a:p>
        </p:txBody>
      </p:sp>
      <p:sp>
        <p:nvSpPr>
          <p:cNvPr id="19458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755650" y="1989138"/>
            <a:ext cx="7693025" cy="4176712"/>
          </a:xfrm>
        </p:spPr>
        <p:txBody>
          <a:bodyPr/>
          <a:lstStyle/>
          <a:p>
            <a:r>
              <a:rPr lang="de-DE" smtClean="0"/>
              <a:t>Die Neruda-Straße wurde 1267 gegründet.</a:t>
            </a:r>
            <a:endParaRPr lang="cs-CZ" smtClean="0"/>
          </a:p>
          <a:p>
            <a:r>
              <a:rPr lang="de-DE" smtClean="0"/>
              <a:t>Sie war ein Teil des Königswegs.</a:t>
            </a:r>
            <a:endParaRPr lang="cs-CZ" smtClean="0"/>
          </a:p>
          <a:p>
            <a:r>
              <a:rPr lang="de-DE" smtClean="0"/>
              <a:t>Sie hat bis zum 20. Jahrhundert Sporrengasse geheißen.</a:t>
            </a:r>
            <a:endParaRPr lang="cs-CZ" smtClean="0"/>
          </a:p>
          <a:p>
            <a:r>
              <a:rPr lang="de-DE" smtClean="0"/>
              <a:t>Ihren Namen bekam sie  dann nach dem Schriftsteller Jan Neruda.</a:t>
            </a: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Obráze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0050"/>
            <a:ext cx="9144000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ka">
  <a:themeElements>
    <a:clrScheme name="Tvrdý obal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131</TotalTime>
  <Words>894</Words>
  <Application>Microsoft Office PowerPoint</Application>
  <PresentationFormat>Předvádění na obrazovce (4:3)</PresentationFormat>
  <Paragraphs>120</Paragraphs>
  <Slides>25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Aerodynamika</vt:lpstr>
      <vt:lpstr>Prezentace aplikace PowerPoint</vt:lpstr>
      <vt:lpstr>Prager Sehenswürdigkeiten</vt:lpstr>
      <vt:lpstr>Kreuzherrenplatz</vt:lpstr>
      <vt:lpstr>St. Veitsdom</vt:lpstr>
      <vt:lpstr>Prezentace aplikace PowerPoint</vt:lpstr>
      <vt:lpstr>Altstädter Ring</vt:lpstr>
      <vt:lpstr>Prezentace aplikace PowerPoint</vt:lpstr>
      <vt:lpstr>Neruda-Straße</vt:lpstr>
      <vt:lpstr>Prezentace aplikace PowerPoint</vt:lpstr>
      <vt:lpstr>Jan-Hus-Denkmal</vt:lpstr>
      <vt:lpstr>Goldenes Gässchen</vt:lpstr>
      <vt:lpstr>Pulverturm</vt:lpstr>
      <vt:lpstr>Gemeindehaus</vt:lpstr>
      <vt:lpstr>Prezentace aplikace PowerPoint</vt:lpstr>
      <vt:lpstr>Celetná – Gasse  </vt:lpstr>
      <vt:lpstr>Teynkirche </vt:lpstr>
      <vt:lpstr>Haus zur Schwarzen Mutter Gottes   </vt:lpstr>
      <vt:lpstr>Karlsbrücke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G Kladno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Prager Sehenswürdigkeiten</dc:title>
  <dc:creator>student</dc:creator>
  <cp:lastModifiedBy>správce</cp:lastModifiedBy>
  <cp:revision>27</cp:revision>
  <dcterms:created xsi:type="dcterms:W3CDTF">2014-04-25T06:54:42Z</dcterms:created>
  <dcterms:modified xsi:type="dcterms:W3CDTF">2014-09-03T17:10:52Z</dcterms:modified>
</cp:coreProperties>
</file>