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1A13-57EE-451E-9F3A-5C9392FFDBCC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60ABF-C99F-4F6F-8389-3A10A43DE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95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38304142-F79A-4223-8646-2E5339CC3D86}" type="slidenum">
              <a:rPr lang="cs-CZ" altLang="cs-CZ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70C2-8361-4A0B-AC4C-6B92F81C8D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25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38A7-CFC9-4CE7-B38D-88DD6363B358}" type="datetimeFigureOut">
              <a:rPr lang="cs-CZ" smtClean="0"/>
              <a:pPr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E36E-58E2-4245-B615-E6A9E010C1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456481" y="1604329"/>
            <a:ext cx="8226720" cy="4526396"/>
          </a:xfrm>
        </p:spPr>
        <p:txBody>
          <a:bodyPr/>
          <a:lstStyle/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altLang="cs-CZ" sz="3600" b="1" dirty="0">
                <a:solidFill>
                  <a:srgbClr val="253D75"/>
                </a:solidFill>
                <a:cs typeface="Arial" charset="0"/>
              </a:rPr>
              <a:t>PO ŠKOLE DO ŠKOLY</a:t>
            </a:r>
            <a:r>
              <a:rPr lang="cs-CZ" altLang="cs-CZ" sz="2200" dirty="0">
                <a:cs typeface="Arial" charset="0"/>
              </a:rPr>
              <a:t/>
            </a:r>
            <a:br>
              <a:rPr lang="cs-CZ" altLang="cs-CZ" sz="2200" dirty="0">
                <a:cs typeface="Arial" charset="0"/>
              </a:rPr>
            </a:br>
            <a:r>
              <a:rPr lang="cs-CZ" altLang="cs-CZ" sz="2200" dirty="0">
                <a:cs typeface="Arial" charset="0"/>
              </a:rPr>
              <a:t> </a:t>
            </a:r>
            <a:br>
              <a:rPr lang="cs-CZ" altLang="cs-CZ" sz="2200" dirty="0">
                <a:cs typeface="Arial" charset="0"/>
              </a:rPr>
            </a:br>
            <a:r>
              <a:rPr lang="cs-CZ" altLang="cs-CZ" sz="2200" dirty="0">
                <a:cs typeface="Arial" charset="0"/>
              </a:rPr>
              <a:t> </a:t>
            </a:r>
            <a:br>
              <a:rPr lang="cs-CZ" altLang="cs-CZ" sz="2200" dirty="0">
                <a:cs typeface="Arial" charset="0"/>
              </a:rPr>
            </a:br>
            <a:r>
              <a:rPr lang="cs-CZ" altLang="cs-CZ" sz="2200" dirty="0">
                <a:solidFill>
                  <a:srgbClr val="253D75"/>
                </a:solidFill>
                <a:cs typeface="Arial" charset="0"/>
              </a:rPr>
              <a:t>Projekt OPVK č. CZ.1.07/1.1.32/02.0006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 smtClean="0"/>
              <a:t>Exkurze NEJ Praha 18.6.2013</a:t>
            </a:r>
          </a:p>
        </p:txBody>
      </p:sp>
      <p:sp>
        <p:nvSpPr>
          <p:cNvPr id="3076" name="TextovéPole 1"/>
          <p:cNvSpPr txBox="1">
            <a:spLocks noChangeArrowheads="1"/>
          </p:cNvSpPr>
          <p:nvPr/>
        </p:nvSpPr>
        <p:spPr bwMode="auto">
          <a:xfrm>
            <a:off x="718560" y="5911821"/>
            <a:ext cx="6990916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cs-CZ" sz="1300" dirty="0"/>
              <a:t>Tento projekt je spolufinancován Evropským sociálním fondem a státním rozpočtem České republiky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079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St.- </a:t>
            </a:r>
            <a:r>
              <a:rPr lang="cs-CZ" b="1" dirty="0" err="1" smtClean="0">
                <a:solidFill>
                  <a:schemeClr val="bg1"/>
                </a:solidFill>
              </a:rPr>
              <a:t>Georgsbasilika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Sie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wurde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Jahre</a:t>
            </a:r>
            <a:r>
              <a:rPr lang="cs-CZ" dirty="0" smtClean="0">
                <a:solidFill>
                  <a:schemeClr val="bg1"/>
                </a:solidFill>
              </a:rPr>
              <a:t> 920 </a:t>
            </a:r>
            <a:r>
              <a:rPr lang="cs-CZ" dirty="0" err="1" smtClean="0">
                <a:solidFill>
                  <a:schemeClr val="bg1"/>
                </a:solidFill>
              </a:rPr>
              <a:t>gegründet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err="1" smtClean="0">
                <a:solidFill>
                  <a:schemeClr val="bg1"/>
                </a:solidFill>
              </a:rPr>
              <a:t>Sie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wurde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romanischen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Stil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gebaut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Die Basilika </a:t>
            </a:r>
            <a:r>
              <a:rPr lang="cs-CZ" dirty="0" err="1" smtClean="0">
                <a:solidFill>
                  <a:schemeClr val="bg1"/>
                </a:solidFill>
              </a:rPr>
              <a:t>ist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dreischiffig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hat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zwei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Türme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Chor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mit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Apside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und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dreischiffige</a:t>
            </a:r>
            <a:r>
              <a:rPr lang="cs-CZ" dirty="0" smtClean="0">
                <a:solidFill>
                  <a:schemeClr val="bg1"/>
                </a:solidFill>
              </a:rPr>
              <a:t> Krypta.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Die </a:t>
            </a:r>
            <a:r>
              <a:rPr lang="cs-CZ" dirty="0" err="1" smtClean="0">
                <a:solidFill>
                  <a:schemeClr val="bg1"/>
                </a:solidFill>
              </a:rPr>
              <a:t>Stirnseite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wurde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</a:t>
            </a:r>
            <a:r>
              <a:rPr lang="cs-CZ" dirty="0" smtClean="0">
                <a:solidFill>
                  <a:schemeClr val="bg1"/>
                </a:solidFill>
              </a:rPr>
              <a:t> 17. </a:t>
            </a:r>
            <a:r>
              <a:rPr lang="cs-CZ" dirty="0" err="1" smtClean="0">
                <a:solidFill>
                  <a:schemeClr val="bg1"/>
                </a:solidFill>
              </a:rPr>
              <a:t>Jahrhundert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Barokstil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gebaut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 smtClean="0"/>
          </a:p>
        </p:txBody>
      </p:sp>
      <p:pic>
        <p:nvPicPr>
          <p:cNvPr id="2051" name="Picture 3" descr="E:\Praha - po škole ve škole\P61820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941168"/>
            <a:ext cx="3816424" cy="1811198"/>
          </a:xfrm>
          <a:prstGeom prst="rect">
            <a:avLst/>
          </a:prstGeom>
          <a:noFill/>
        </p:spPr>
      </p:pic>
      <p:pic>
        <p:nvPicPr>
          <p:cNvPr id="2052" name="Picture 4" descr="E:\Praha - po škole ve škole\P6182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0200" cy="19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sz="4900" dirty="0" smtClean="0"/>
              <a:t> </a:t>
            </a:r>
            <a:r>
              <a:rPr lang="cs-CZ" sz="4900" b="1" dirty="0" smtClean="0">
                <a:solidFill>
                  <a:schemeClr val="bg1"/>
                </a:solidFill>
              </a:rPr>
              <a:t>St. </a:t>
            </a:r>
            <a:r>
              <a:rPr lang="cs-CZ" sz="4900" b="1" dirty="0" err="1" smtClean="0">
                <a:solidFill>
                  <a:schemeClr val="bg1"/>
                </a:solidFill>
              </a:rPr>
              <a:t>Nikolaus</a:t>
            </a:r>
            <a:r>
              <a:rPr lang="cs-CZ" sz="4900" b="1" dirty="0" smtClean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cs-CZ" sz="4900" b="1" dirty="0" err="1" smtClean="0">
                <a:solidFill>
                  <a:schemeClr val="bg1"/>
                </a:solidFill>
                <a:latin typeface="Arial" charset="0"/>
              </a:rPr>
              <a:t>Kirche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250825" y="1125538"/>
            <a:ext cx="8353425" cy="237547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900" dirty="0" smtClean="0">
                <a:solidFill>
                  <a:schemeClr val="bg1"/>
                </a:solidFill>
              </a:rPr>
              <a:t>Es </a:t>
            </a:r>
            <a:r>
              <a:rPr lang="cs-CZ" sz="1900" dirty="0" err="1" smtClean="0">
                <a:solidFill>
                  <a:schemeClr val="bg1"/>
                </a:solidFill>
              </a:rPr>
              <a:t>ist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eine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baroke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Kirche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auf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dem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Prager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Kleinseitneplatz</a:t>
            </a:r>
            <a:r>
              <a:rPr lang="cs-CZ" sz="1900" dirty="0" smtClean="0">
                <a:solidFill>
                  <a:schemeClr val="bg1"/>
                </a:solidFill>
              </a:rPr>
              <a:t>. </a:t>
            </a:r>
            <a:endParaRPr lang="cs-CZ" sz="1900" i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endParaRPr lang="cs-CZ" sz="1900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Sie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wurde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zwischen</a:t>
            </a:r>
            <a:r>
              <a:rPr lang="cs-CZ" sz="1900" dirty="0" smtClean="0">
                <a:solidFill>
                  <a:schemeClr val="bg1"/>
                </a:solidFill>
              </a:rPr>
              <a:t> 1704-1755 </a:t>
            </a:r>
            <a:r>
              <a:rPr lang="cs-CZ" sz="1900" dirty="0" err="1" smtClean="0">
                <a:solidFill>
                  <a:schemeClr val="bg1"/>
                </a:solidFill>
              </a:rPr>
              <a:t>gebaut</a:t>
            </a:r>
            <a:r>
              <a:rPr lang="cs-CZ" sz="1900" dirty="0" smtClean="0">
                <a:solidFill>
                  <a:schemeClr val="bg1"/>
                </a:solidFill>
              </a:rPr>
              <a:t>, </a:t>
            </a:r>
            <a:r>
              <a:rPr lang="cs-CZ" sz="1900" dirty="0" err="1" smtClean="0">
                <a:solidFill>
                  <a:schemeClr val="bg1"/>
                </a:solidFill>
              </a:rPr>
              <a:t>an</a:t>
            </a:r>
            <a:r>
              <a:rPr lang="cs-CZ" sz="1900" dirty="0" smtClean="0">
                <a:solidFill>
                  <a:schemeClr val="bg1"/>
                </a:solidFill>
              </a:rPr>
              <a:t> der Stelle der </a:t>
            </a:r>
            <a:r>
              <a:rPr lang="cs-CZ" sz="1900" dirty="0" err="1" smtClean="0">
                <a:solidFill>
                  <a:schemeClr val="bg1"/>
                </a:solidFill>
              </a:rPr>
              <a:t>gotischen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Nikolaus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von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Myra</a:t>
            </a:r>
            <a:r>
              <a:rPr lang="cs-CZ" sz="1900" dirty="0" smtClean="0">
                <a:solidFill>
                  <a:schemeClr val="bg1"/>
                </a:solidFill>
              </a:rPr>
              <a:t> - </a:t>
            </a:r>
            <a:r>
              <a:rPr lang="cs-CZ" sz="1900" dirty="0" err="1" smtClean="0">
                <a:solidFill>
                  <a:schemeClr val="bg1"/>
                </a:solidFill>
              </a:rPr>
              <a:t>Kirche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aus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dem</a:t>
            </a:r>
            <a:r>
              <a:rPr lang="cs-CZ" sz="1900" dirty="0" smtClean="0">
                <a:solidFill>
                  <a:schemeClr val="bg1"/>
                </a:solidFill>
              </a:rPr>
              <a:t> 13.               </a:t>
            </a:r>
          </a:p>
          <a:p>
            <a:pPr algn="l" eaLnBrk="1" hangingPunct="1">
              <a:lnSpc>
                <a:spcPct val="80000"/>
              </a:lnSpc>
            </a:pPr>
            <a:r>
              <a:rPr lang="cs-CZ" sz="1900" dirty="0" smtClean="0">
                <a:solidFill>
                  <a:schemeClr val="bg1"/>
                </a:solidFill>
              </a:rPr>
              <a:t>          </a:t>
            </a:r>
            <a:r>
              <a:rPr lang="cs-CZ" sz="1900" dirty="0" err="1" smtClean="0">
                <a:solidFill>
                  <a:schemeClr val="bg1"/>
                </a:solidFill>
              </a:rPr>
              <a:t>Jahrhundert</a:t>
            </a:r>
            <a:r>
              <a:rPr lang="cs-CZ" sz="1900" dirty="0" smtClean="0">
                <a:solidFill>
                  <a:schemeClr val="bg1"/>
                </a:solidFill>
              </a:rPr>
              <a:t>   </a:t>
            </a:r>
          </a:p>
          <a:p>
            <a:pPr algn="l" eaLnBrk="1" hangingPunct="1">
              <a:lnSpc>
                <a:spcPct val="80000"/>
              </a:lnSpc>
            </a:pPr>
            <a:endParaRPr lang="cs-CZ" sz="1900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1900" dirty="0" smtClean="0">
                <a:solidFill>
                  <a:schemeClr val="bg1"/>
                </a:solidFill>
              </a:rPr>
              <a:t> Die </a:t>
            </a:r>
            <a:r>
              <a:rPr lang="cs-CZ" sz="1900" dirty="0" err="1" smtClean="0">
                <a:solidFill>
                  <a:schemeClr val="bg1"/>
                </a:solidFill>
              </a:rPr>
              <a:t>Kirche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wird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von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Christopher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Dientzenhofer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un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seinem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Sohn</a:t>
            </a:r>
            <a:r>
              <a:rPr lang="cs-CZ" sz="1900" dirty="0" smtClean="0">
                <a:solidFill>
                  <a:schemeClr val="bg1"/>
                </a:solidFill>
              </a:rPr>
              <a:t>  </a:t>
            </a:r>
            <a:r>
              <a:rPr lang="cs-CZ" sz="1900" dirty="0" err="1" smtClean="0">
                <a:solidFill>
                  <a:schemeClr val="bg1"/>
                </a:solidFill>
              </a:rPr>
              <a:t>Kilian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Ignaz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entworfen</a:t>
            </a:r>
            <a:r>
              <a:rPr lang="cs-CZ" sz="1900" dirty="0" smtClean="0">
                <a:solidFill>
                  <a:schemeClr val="bg1"/>
                </a:solidFill>
              </a:rPr>
              <a:t>. </a:t>
            </a:r>
          </a:p>
          <a:p>
            <a:pPr algn="l" eaLnBrk="1" hangingPunct="1">
              <a:lnSpc>
                <a:spcPct val="80000"/>
              </a:lnSpc>
            </a:pPr>
            <a:endParaRPr lang="cs-CZ" sz="1900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Das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Innenraum</a:t>
            </a:r>
            <a:r>
              <a:rPr lang="cs-CZ" sz="1900" dirty="0" smtClean="0">
                <a:solidFill>
                  <a:schemeClr val="bg1"/>
                </a:solidFill>
              </a:rPr>
              <a:t> der </a:t>
            </a:r>
            <a:r>
              <a:rPr lang="cs-CZ" sz="1900" dirty="0" err="1" smtClean="0">
                <a:solidFill>
                  <a:schemeClr val="bg1"/>
                </a:solidFill>
              </a:rPr>
              <a:t>Kirche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ist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wunderschön</a:t>
            </a:r>
            <a:r>
              <a:rPr lang="cs-CZ" sz="1900" dirty="0" smtClean="0">
                <a:solidFill>
                  <a:schemeClr val="bg1"/>
                </a:solidFill>
              </a:rPr>
              <a:t> - z. B. </a:t>
            </a:r>
            <a:r>
              <a:rPr lang="cs-CZ" sz="1900" dirty="0" err="1" smtClean="0">
                <a:solidFill>
                  <a:schemeClr val="bg1"/>
                </a:solidFill>
              </a:rPr>
              <a:t>Deckenfresken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von</a:t>
            </a:r>
            <a:r>
              <a:rPr lang="cs-CZ" sz="1900" dirty="0" smtClean="0">
                <a:solidFill>
                  <a:schemeClr val="bg1"/>
                </a:solidFill>
              </a:rPr>
              <a:t> Jan Lukáš </a:t>
            </a:r>
            <a:r>
              <a:rPr lang="cs-CZ" sz="1900" dirty="0" err="1" smtClean="0">
                <a:solidFill>
                  <a:schemeClr val="bg1"/>
                </a:solidFill>
              </a:rPr>
              <a:t>Kracker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cs-CZ" sz="1900" dirty="0" smtClean="0">
                <a:solidFill>
                  <a:schemeClr val="bg1"/>
                </a:solidFill>
              </a:rPr>
              <a:t>          </a:t>
            </a:r>
            <a:r>
              <a:rPr lang="cs-CZ" sz="1900" dirty="0" err="1" smtClean="0">
                <a:solidFill>
                  <a:schemeClr val="bg1"/>
                </a:solidFill>
              </a:rPr>
              <a:t>aus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dem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Jahre</a:t>
            </a:r>
            <a:r>
              <a:rPr lang="cs-CZ" sz="1900" dirty="0" smtClean="0">
                <a:solidFill>
                  <a:schemeClr val="bg1"/>
                </a:solidFill>
              </a:rPr>
              <a:t> 1760 </a:t>
            </a:r>
            <a:r>
              <a:rPr lang="cs-CZ" sz="1900" dirty="0" err="1" smtClean="0">
                <a:solidFill>
                  <a:schemeClr val="bg1"/>
                </a:solidFill>
              </a:rPr>
              <a:t>und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von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Franz</a:t>
            </a:r>
            <a:r>
              <a:rPr lang="cs-CZ" sz="1900" dirty="0" smtClean="0">
                <a:solidFill>
                  <a:schemeClr val="bg1"/>
                </a:solidFill>
              </a:rPr>
              <a:t> Xaver </a:t>
            </a:r>
            <a:r>
              <a:rPr lang="cs-CZ" sz="1900" dirty="0" err="1" smtClean="0">
                <a:solidFill>
                  <a:schemeClr val="bg1"/>
                </a:solidFill>
              </a:rPr>
              <a:t>Palko</a:t>
            </a:r>
            <a:r>
              <a:rPr lang="cs-CZ" sz="1900" dirty="0" smtClean="0">
                <a:solidFill>
                  <a:schemeClr val="bg1"/>
                </a:solidFill>
              </a:rPr>
              <a:t>, </a:t>
            </a:r>
            <a:r>
              <a:rPr lang="cs-CZ" sz="1900" dirty="0" err="1" smtClean="0">
                <a:solidFill>
                  <a:schemeClr val="bg1"/>
                </a:solidFill>
              </a:rPr>
              <a:t>die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Statuen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von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Franz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Ingnaz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Platzer</a:t>
            </a:r>
            <a:r>
              <a:rPr lang="cs-CZ" sz="1900" dirty="0" smtClean="0">
                <a:solidFill>
                  <a:schemeClr val="bg1"/>
                </a:solidFill>
              </a:rPr>
              <a:t>. </a:t>
            </a:r>
          </a:p>
          <a:p>
            <a:pPr algn="l" eaLnBrk="1" hangingPunct="1">
              <a:lnSpc>
                <a:spcPct val="80000"/>
              </a:lnSpc>
            </a:pPr>
            <a:endParaRPr lang="cs-CZ" sz="1900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1900" dirty="0" smtClean="0">
                <a:solidFill>
                  <a:schemeClr val="bg1"/>
                </a:solidFill>
              </a:rPr>
              <a:t> Die </a:t>
            </a:r>
            <a:r>
              <a:rPr lang="cs-CZ" sz="1900" dirty="0" err="1" smtClean="0">
                <a:solidFill>
                  <a:schemeClr val="bg1"/>
                </a:solidFill>
              </a:rPr>
              <a:t>Kirche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hat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eine</a:t>
            </a:r>
            <a:r>
              <a:rPr lang="cs-CZ" sz="1900" dirty="0" smtClean="0">
                <a:solidFill>
                  <a:schemeClr val="bg1"/>
                </a:solidFill>
              </a:rPr>
              <a:t> 70 m </a:t>
            </a:r>
            <a:r>
              <a:rPr lang="cs-CZ" sz="1900" dirty="0" err="1" smtClean="0">
                <a:solidFill>
                  <a:schemeClr val="bg1"/>
                </a:solidFill>
              </a:rPr>
              <a:t>hohe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Kuppel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mit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einem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Turm</a:t>
            </a:r>
            <a:r>
              <a:rPr lang="cs-CZ" sz="19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3" y="4155750"/>
            <a:ext cx="3349938" cy="240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201" y="4008232"/>
            <a:ext cx="1936246" cy="2582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432" y="3649092"/>
            <a:ext cx="2016224" cy="301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rázek 5" descr="P618209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Nadpis 3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633412"/>
          </a:xfrm>
        </p:spPr>
        <p:txBody>
          <a:bodyPr>
            <a:normAutofit fontScale="90000"/>
          </a:bodyPr>
          <a:lstStyle/>
          <a:p>
            <a:pPr algn="l"/>
            <a:r>
              <a:rPr lang="cs-CZ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800" b="1" dirty="0" smtClean="0">
                <a:solidFill>
                  <a:schemeClr val="bg1"/>
                </a:solidFill>
                <a:cs typeface="Times New Roman" pitchFamily="18" charset="0"/>
              </a:rPr>
              <a:t>KARLSBRÜCKE</a:t>
            </a:r>
            <a:r>
              <a:rPr lang="cs-CZ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Zástupný symbol pro obsah 4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5400675"/>
          </a:xfrm>
        </p:spPr>
        <p:txBody>
          <a:bodyPr/>
          <a:lstStyle/>
          <a:p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Die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weltberühmte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historische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Brücke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in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Prag</a:t>
            </a:r>
            <a:endParaRPr lang="cs-CZ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Die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Grundsteinlegung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 - 1357</a:t>
            </a:r>
          </a:p>
          <a:p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Der Architekt – Peter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Parler</a:t>
            </a:r>
            <a:endParaRPr lang="cs-CZ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Nach Karl IV.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benannt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516 Meter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lang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, 9,5 Meter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breit</a:t>
            </a:r>
            <a:endParaRPr lang="cs-CZ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30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Barockstatuen</a:t>
            </a:r>
            <a:endParaRPr lang="cs-CZ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Von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3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Türmen</a:t>
            </a:r>
            <a:r>
              <a:rPr lang="cs-CZ" sz="1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cs typeface="Times New Roman" pitchFamily="18" charset="0"/>
              </a:rPr>
              <a:t>geschützt</a:t>
            </a:r>
            <a:endParaRPr lang="cs-CZ" sz="18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316" name="Obrázek 7" descr="P61820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84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8" descr="P618210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ek 9" descr="Karlův mo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572000" cy="284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8497888" cy="936625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solidFill>
                  <a:schemeClr val="bg1"/>
                </a:solidFill>
              </a:rPr>
              <a:t>Kreuzherrenplatz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4105275" cy="1728787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</a:rPr>
              <a:t>Es </a:t>
            </a:r>
            <a:r>
              <a:rPr lang="cs-CZ" sz="1400" dirty="0" err="1" smtClean="0">
                <a:solidFill>
                  <a:schemeClr val="bg1"/>
                </a:solidFill>
              </a:rPr>
              <a:t>ist</a:t>
            </a:r>
            <a:r>
              <a:rPr lang="cs-CZ" sz="1400" dirty="0" smtClean="0">
                <a:solidFill>
                  <a:schemeClr val="bg1"/>
                </a:solidFill>
              </a:rPr>
              <a:t> der </a:t>
            </a:r>
            <a:r>
              <a:rPr lang="cs-CZ" sz="1400" dirty="0" err="1" smtClean="0">
                <a:solidFill>
                  <a:schemeClr val="bg1"/>
                </a:solidFill>
              </a:rPr>
              <a:t>kleinste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Platz</a:t>
            </a:r>
            <a:r>
              <a:rPr lang="cs-CZ" sz="1400" dirty="0" smtClean="0">
                <a:solidFill>
                  <a:schemeClr val="bg1"/>
                </a:solidFill>
              </a:rPr>
              <a:t> in </a:t>
            </a:r>
            <a:r>
              <a:rPr lang="cs-CZ" sz="1400" dirty="0" err="1" smtClean="0">
                <a:solidFill>
                  <a:schemeClr val="bg1"/>
                </a:solidFill>
              </a:rPr>
              <a:t>Prag</a:t>
            </a:r>
            <a:r>
              <a:rPr lang="cs-CZ" sz="1400" dirty="0" smtClean="0">
                <a:solidFill>
                  <a:schemeClr val="bg1"/>
                </a:solidFill>
              </a:rPr>
              <a:t>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cs-CZ" sz="1400" dirty="0" err="1" smtClean="0">
                <a:solidFill>
                  <a:schemeClr val="bg1"/>
                </a:solidFill>
              </a:rPr>
              <a:t>Er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ist</a:t>
            </a:r>
            <a:r>
              <a:rPr lang="cs-CZ" sz="1400" dirty="0" smtClean="0">
                <a:solidFill>
                  <a:schemeClr val="bg1"/>
                </a:solidFill>
              </a:rPr>
              <a:t> in der </a:t>
            </a:r>
            <a:r>
              <a:rPr lang="cs-CZ" sz="1400" dirty="0" err="1" smtClean="0">
                <a:solidFill>
                  <a:schemeClr val="bg1"/>
                </a:solidFill>
              </a:rPr>
              <a:t>Altstadt</a:t>
            </a:r>
            <a:r>
              <a:rPr lang="cs-CZ" sz="1400" dirty="0" smtClean="0">
                <a:solidFill>
                  <a:schemeClr val="bg1"/>
                </a:solidFill>
              </a:rPr>
              <a:t> in der </a:t>
            </a:r>
            <a:r>
              <a:rPr lang="cs-CZ" sz="1400" dirty="0" err="1" smtClean="0">
                <a:solidFill>
                  <a:schemeClr val="bg1"/>
                </a:solidFill>
              </a:rPr>
              <a:t>Nähe</a:t>
            </a:r>
            <a:r>
              <a:rPr lang="cs-CZ" sz="1400" dirty="0" smtClean="0">
                <a:solidFill>
                  <a:schemeClr val="bg1"/>
                </a:solidFill>
              </a:rPr>
              <a:t> der </a:t>
            </a:r>
            <a:r>
              <a:rPr lang="cs-CZ" sz="1400" dirty="0" err="1" smtClean="0">
                <a:solidFill>
                  <a:schemeClr val="bg1"/>
                </a:solidFill>
              </a:rPr>
              <a:t>Karlsbrücke</a:t>
            </a:r>
            <a:r>
              <a:rPr lang="cs-CZ" sz="1400" dirty="0" smtClean="0">
                <a:solidFill>
                  <a:schemeClr val="bg1"/>
                </a:solidFill>
              </a:rPr>
              <a:t>.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cs-CZ" sz="1400" dirty="0" err="1" smtClean="0">
                <a:solidFill>
                  <a:schemeClr val="bg1"/>
                </a:solidFill>
              </a:rPr>
              <a:t>Hier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befinden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sich</a:t>
            </a:r>
            <a:r>
              <a:rPr lang="cs-CZ" sz="1400" dirty="0" smtClean="0">
                <a:solidFill>
                  <a:schemeClr val="bg1"/>
                </a:solidFill>
              </a:rPr>
              <a:t>: </a:t>
            </a:r>
            <a:r>
              <a:rPr lang="cs-CZ" sz="1400" dirty="0" err="1" smtClean="0">
                <a:solidFill>
                  <a:schemeClr val="bg1"/>
                </a:solidFill>
              </a:rPr>
              <a:t>Kirche</a:t>
            </a:r>
            <a:r>
              <a:rPr lang="cs-CZ" sz="1400" dirty="0" smtClean="0">
                <a:solidFill>
                  <a:schemeClr val="bg1"/>
                </a:solidFill>
              </a:rPr>
              <a:t> St. </a:t>
            </a:r>
            <a:r>
              <a:rPr lang="cs-CZ" sz="1400" dirty="0" err="1" smtClean="0">
                <a:solidFill>
                  <a:schemeClr val="bg1"/>
                </a:solidFill>
              </a:rPr>
              <a:t>Franziskus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von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Assisi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cs-CZ" sz="1400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cs-CZ" sz="1400" dirty="0" err="1" smtClean="0">
                <a:solidFill>
                  <a:schemeClr val="bg1"/>
                </a:solidFill>
              </a:rPr>
              <a:t>Kirche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St.Salvator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</a:p>
          <a:p>
            <a:pPr algn="l" eaLnBrk="1" hangingPunct="1"/>
            <a:r>
              <a:rPr lang="cs-CZ" sz="1400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cs-CZ" sz="1400" dirty="0" err="1" smtClean="0">
                <a:solidFill>
                  <a:schemeClr val="bg1"/>
                </a:solidFill>
              </a:rPr>
              <a:t>Altstädter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Brückenturm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cs-CZ" sz="1400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cs-CZ" sz="1400" dirty="0" err="1" smtClean="0">
                <a:solidFill>
                  <a:schemeClr val="bg1"/>
                </a:solidFill>
              </a:rPr>
              <a:t>Denkmal</a:t>
            </a:r>
            <a:r>
              <a:rPr lang="cs-CZ" sz="1400" dirty="0" smtClean="0">
                <a:solidFill>
                  <a:schemeClr val="bg1"/>
                </a:solidFill>
              </a:rPr>
              <a:t>  </a:t>
            </a:r>
            <a:r>
              <a:rPr lang="cs-CZ" sz="1400" dirty="0" err="1" smtClean="0">
                <a:solidFill>
                  <a:schemeClr val="bg1"/>
                </a:solidFill>
              </a:rPr>
              <a:t>Karls</a:t>
            </a:r>
            <a:r>
              <a:rPr lang="cs-CZ" sz="1400" dirty="0" smtClean="0">
                <a:solidFill>
                  <a:schemeClr val="bg1"/>
                </a:solidFill>
              </a:rPr>
              <a:t> IV.</a:t>
            </a:r>
          </a:p>
        </p:txBody>
      </p:sp>
      <p:sp>
        <p:nvSpPr>
          <p:cNvPr id="14339" name="TextovéPole 4"/>
          <p:cNvSpPr txBox="1">
            <a:spLocks noChangeArrowheads="1"/>
          </p:cNvSpPr>
          <p:nvPr/>
        </p:nvSpPr>
        <p:spPr bwMode="auto">
          <a:xfrm>
            <a:off x="179388" y="4005262"/>
            <a:ext cx="5976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 Architekt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: Ernst Julius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Hähnel</a:t>
            </a:r>
            <a:endParaRPr lang="cs-CZ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Gebaut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:  1848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von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Jacob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Daniel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Burgschmiet</a:t>
            </a:r>
            <a:endParaRPr lang="cs-CZ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Es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ist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eine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Bronzestatue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aus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der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neugotischen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Epoche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4340" name="TextovéPole 5"/>
          <p:cNvSpPr txBox="1">
            <a:spLocks noChangeArrowheads="1"/>
          </p:cNvSpPr>
          <p:nvPr/>
        </p:nvSpPr>
        <p:spPr bwMode="auto">
          <a:xfrm>
            <a:off x="179388" y="5229201"/>
            <a:ext cx="52562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Der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König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Karl IV.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hält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eine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goldene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Bulle in der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Hand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Unter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dem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König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ist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„Karlo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Quatro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Literarum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universitas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Festo</a:t>
            </a:r>
            <a:endParaRPr lang="cs-CZ" sz="1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saeculari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quinto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1848“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geschrieben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Unten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sind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vier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Statuen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die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vier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Fakultäten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theologische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,</a:t>
            </a:r>
          </a:p>
          <a:p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medizinische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juristische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und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philosophishe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)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symbolisieren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4341" name="TextovéPole 6"/>
          <p:cNvSpPr txBox="1">
            <a:spLocks noChangeArrowheads="1"/>
          </p:cNvSpPr>
          <p:nvPr/>
        </p:nvSpPr>
        <p:spPr bwMode="auto">
          <a:xfrm>
            <a:off x="1042988" y="3203575"/>
            <a:ext cx="295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</a:rPr>
              <a:t>Denkmal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</a:rPr>
              <a:t>Karls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  IV.</a:t>
            </a:r>
          </a:p>
        </p:txBody>
      </p:sp>
      <p:pic>
        <p:nvPicPr>
          <p:cNvPr id="14342" name="Obrázek 7" descr="DSCN26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024188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>
                <a:solidFill>
                  <a:schemeClr val="bg1"/>
                </a:solidFill>
              </a:rPr>
              <a:t>Nationaltheater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600" dirty="0" smtClean="0">
                <a:solidFill>
                  <a:schemeClr val="bg1"/>
                </a:solidFill>
              </a:rPr>
              <a:t>A</a:t>
            </a:r>
            <a:r>
              <a:rPr lang="de-DE" sz="1600" dirty="0" smtClean="0">
                <a:solidFill>
                  <a:schemeClr val="bg1"/>
                </a:solidFill>
              </a:rPr>
              <a:t>m 29. Januar 1845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legte</a:t>
            </a:r>
            <a:r>
              <a:rPr lang="cs-CZ" sz="1600" dirty="0" smtClean="0">
                <a:solidFill>
                  <a:schemeClr val="bg1"/>
                </a:solidFill>
              </a:rPr>
              <a:t> František Palacký</a:t>
            </a:r>
            <a:r>
              <a:rPr lang="de-DE" sz="1600" dirty="0" smtClean="0">
                <a:solidFill>
                  <a:schemeClr val="bg1"/>
                </a:solidFill>
              </a:rPr>
              <a:t> im Regionalparlament einen entsprechenden Antrag</a:t>
            </a:r>
            <a:r>
              <a:rPr lang="cs-CZ" sz="1600" dirty="0" smtClean="0">
                <a:solidFill>
                  <a:schemeClr val="bg1"/>
                </a:solidFill>
              </a:rPr>
              <a:t> vor</a:t>
            </a:r>
          </a:p>
          <a:p>
            <a:pPr eaLnBrk="1" hangingPunct="1"/>
            <a:r>
              <a:rPr lang="de-DE" sz="1600" dirty="0" smtClean="0">
                <a:solidFill>
                  <a:schemeClr val="bg1"/>
                </a:solidFill>
              </a:rPr>
              <a:t>Zunächst wurde ein provisorisches Theater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</a:rPr>
              <a:t>eröffnet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bg1"/>
                </a:solidFill>
              </a:rPr>
              <a:t>Bis Ende des Jahres waren die Grundmauern hochgezogen; 1877 wurde dann das Dach auf den Bau gesattelt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bg1"/>
                </a:solidFill>
              </a:rPr>
              <a:t>Das Konzept sah ein klassisches Interieur im Sinne der Ne</a:t>
            </a:r>
            <a:r>
              <a:rPr lang="cs-CZ" sz="1600" dirty="0" smtClean="0">
                <a:solidFill>
                  <a:schemeClr val="bg1"/>
                </a:solidFill>
              </a:rPr>
              <a:t>u</a:t>
            </a:r>
            <a:r>
              <a:rPr lang="de-DE" sz="1600" dirty="0" err="1" smtClean="0">
                <a:solidFill>
                  <a:schemeClr val="bg1"/>
                </a:solidFill>
              </a:rPr>
              <a:t>renaissance</a:t>
            </a:r>
            <a:r>
              <a:rPr lang="de-DE" sz="1600" dirty="0" smtClean="0">
                <a:solidFill>
                  <a:schemeClr val="bg1"/>
                </a:solidFill>
              </a:rPr>
              <a:t> vor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sz="1600" dirty="0" err="1" smtClean="0">
                <a:solidFill>
                  <a:schemeClr val="bg1"/>
                </a:solidFill>
              </a:rPr>
              <a:t>An</a:t>
            </a:r>
            <a:r>
              <a:rPr lang="cs-CZ" sz="1600" dirty="0" smtClean="0">
                <a:solidFill>
                  <a:schemeClr val="bg1"/>
                </a:solidFill>
              </a:rPr>
              <a:t> der </a:t>
            </a:r>
            <a:r>
              <a:rPr lang="cs-CZ" sz="1600" dirty="0" err="1" smtClean="0">
                <a:solidFill>
                  <a:schemeClr val="bg1"/>
                </a:solidFill>
              </a:rPr>
              <a:t>Realisierung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waren</a:t>
            </a:r>
            <a:r>
              <a:rPr lang="cs-CZ" sz="1600" dirty="0" smtClean="0">
                <a:solidFill>
                  <a:schemeClr val="bg1"/>
                </a:solidFill>
              </a:rPr>
              <a:t> Mikoláš Aleš, Vojtěch </a:t>
            </a:r>
            <a:r>
              <a:rPr lang="cs-CZ" sz="1600" dirty="0" err="1" smtClean="0">
                <a:solidFill>
                  <a:schemeClr val="bg1"/>
                </a:solidFill>
              </a:rPr>
              <a:t>Hynais</a:t>
            </a:r>
            <a:r>
              <a:rPr lang="cs-CZ" sz="1600" dirty="0" smtClean="0">
                <a:solidFill>
                  <a:schemeClr val="bg1"/>
                </a:solidFill>
              </a:rPr>
              <a:t>, Julius </a:t>
            </a:r>
            <a:r>
              <a:rPr lang="cs-CZ" sz="1600" dirty="0" err="1" smtClean="0">
                <a:solidFill>
                  <a:schemeClr val="bg1"/>
                </a:solidFill>
              </a:rPr>
              <a:t>Mařák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und</a:t>
            </a:r>
            <a:r>
              <a:rPr lang="cs-CZ" sz="1600" dirty="0" smtClean="0">
                <a:solidFill>
                  <a:schemeClr val="bg1"/>
                </a:solidFill>
              </a:rPr>
              <a:t> František Ženíšek </a:t>
            </a:r>
            <a:r>
              <a:rPr lang="cs-CZ" sz="1600" dirty="0" err="1" smtClean="0">
                <a:solidFill>
                  <a:schemeClr val="bg1"/>
                </a:solidFill>
              </a:rPr>
              <a:t>beteiligt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sz="1600" dirty="0" smtClean="0">
                <a:solidFill>
                  <a:schemeClr val="bg1"/>
                </a:solidFill>
              </a:rPr>
              <a:t>A</a:t>
            </a:r>
            <a:r>
              <a:rPr lang="de-DE" sz="1600" dirty="0" smtClean="0">
                <a:solidFill>
                  <a:schemeClr val="bg1"/>
                </a:solidFill>
              </a:rPr>
              <a:t>m 11. Juni 1881 </a:t>
            </a:r>
            <a:r>
              <a:rPr lang="cs-CZ" sz="1600" dirty="0" err="1" smtClean="0">
                <a:solidFill>
                  <a:schemeClr val="bg1"/>
                </a:solidFill>
              </a:rPr>
              <a:t>wurde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das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Theater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eröffnet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bg1"/>
                </a:solidFill>
              </a:rPr>
              <a:t>Vor der endgültigen Eröffnung kam es dann am 12. August 1881 zu einem Brand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bg1"/>
                </a:solidFill>
              </a:rPr>
              <a:t>Die zweite Eröffnung erfolgte am 18. November 1883</a:t>
            </a:r>
            <a:endParaRPr lang="cs-CZ" sz="1600" dirty="0" smtClean="0">
              <a:solidFill>
                <a:schemeClr val="bg1"/>
              </a:solidFill>
            </a:endParaRPr>
          </a:p>
          <a:p>
            <a:pPr eaLnBrk="1" hangingPunct="1"/>
            <a:endParaRPr lang="cs-CZ" sz="1600" dirty="0" smtClean="0"/>
          </a:p>
        </p:txBody>
      </p:sp>
      <p:pic>
        <p:nvPicPr>
          <p:cNvPr id="1029" name="Obrázek 3" descr="Národní divadl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3249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ázek 4" descr="narodni_divadl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724400"/>
            <a:ext cx="25130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1638" y="7389813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zentace" r:id="rId6" imgW="4570654" imgH="3427618" progId="PowerPoint.Show.12">
                  <p:embed/>
                </p:oleObj>
              </mc:Choice>
              <mc:Fallback>
                <p:oleObj name="Prezentace" r:id="rId6" imgW="4570654" imgH="342761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7389813"/>
                        <a:ext cx="4570412" cy="34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Altstädter</a:t>
            </a:r>
            <a:r>
              <a:rPr lang="cs-CZ" b="1" dirty="0" smtClean="0">
                <a:solidFill>
                  <a:schemeClr val="bg1"/>
                </a:solidFill>
              </a:rPr>
              <a:t> Ring</a:t>
            </a:r>
          </a:p>
        </p:txBody>
      </p:sp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cs-CZ" sz="1900" b="1" dirty="0" err="1" smtClean="0">
                <a:solidFill>
                  <a:schemeClr val="bg1"/>
                </a:solidFill>
              </a:rPr>
              <a:t>Aposteluhr</a:t>
            </a:r>
            <a:endParaRPr lang="cs-CZ" sz="1900" b="1" dirty="0" smtClean="0">
              <a:solidFill>
                <a:schemeClr val="bg1"/>
              </a:solidFill>
            </a:endParaRPr>
          </a:p>
          <a:p>
            <a:r>
              <a:rPr lang="de-DE" sz="1900" dirty="0" smtClean="0">
                <a:solidFill>
                  <a:schemeClr val="bg1"/>
                </a:solidFill>
              </a:rPr>
              <a:t>mittelalterliche astronomische Uhr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  <a:latin typeface="Arial" charset="0"/>
              </a:rPr>
              <a:t>z</a:t>
            </a:r>
            <a:r>
              <a:rPr lang="cs-CZ" sz="1900" dirty="0" err="1" smtClean="0">
                <a:solidFill>
                  <a:schemeClr val="bg1"/>
                </a:solidFill>
              </a:rPr>
              <a:t>eigt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de-DE" sz="1900" dirty="0" smtClean="0">
                <a:solidFill>
                  <a:schemeClr val="bg1"/>
                </a:solidFill>
              </a:rPr>
              <a:t>d</a:t>
            </a:r>
            <a:r>
              <a:rPr lang="cs-CZ" sz="1900" dirty="0" err="1" smtClean="0">
                <a:solidFill>
                  <a:schemeClr val="bg1"/>
                </a:solidFill>
              </a:rPr>
              <a:t>ie</a:t>
            </a:r>
            <a:r>
              <a:rPr lang="de-DE" sz="1900" dirty="0" smtClean="0">
                <a:solidFill>
                  <a:schemeClr val="bg1"/>
                </a:solidFill>
              </a:rPr>
              <a:t> exakte Zeit</a:t>
            </a:r>
            <a:r>
              <a:rPr lang="cs-CZ" sz="1900" dirty="0" smtClean="0">
                <a:solidFill>
                  <a:schemeClr val="bg1"/>
                </a:solidFill>
              </a:rPr>
              <a:t>,</a:t>
            </a:r>
            <a:r>
              <a:rPr lang="de-DE" sz="1900" dirty="0" smtClean="0">
                <a:solidFill>
                  <a:schemeClr val="bg1"/>
                </a:solidFill>
              </a:rPr>
              <a:t> astronomische Zyklen, 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die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de-DE" sz="1900" dirty="0" smtClean="0">
                <a:solidFill>
                  <a:schemeClr val="bg1"/>
                </a:solidFill>
              </a:rPr>
              <a:t>Lage der Sonne,</a:t>
            </a:r>
            <a:r>
              <a:rPr lang="cs-CZ" sz="1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  <a:latin typeface="Arial" charset="0"/>
              </a:rPr>
              <a:t>Sternzeichen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de-DE" sz="1900" dirty="0" smtClean="0">
                <a:solidFill>
                  <a:schemeClr val="bg1"/>
                </a:solidFill>
              </a:rPr>
              <a:t>und die Lage des Mon</a:t>
            </a:r>
            <a:r>
              <a:rPr lang="cs-CZ" sz="1900" dirty="0" smtClean="0">
                <a:solidFill>
                  <a:schemeClr val="bg1"/>
                </a:solidFill>
              </a:rPr>
              <a:t>des</a:t>
            </a:r>
          </a:p>
          <a:p>
            <a:r>
              <a:rPr lang="cs-CZ" sz="1900" dirty="0" smtClean="0">
                <a:solidFill>
                  <a:schemeClr val="bg1"/>
                </a:solidFill>
              </a:rPr>
              <a:t>12</a:t>
            </a:r>
            <a:r>
              <a:rPr lang="de-DE" sz="1900" dirty="0" smtClean="0">
                <a:solidFill>
                  <a:schemeClr val="bg1"/>
                </a:solidFill>
              </a:rPr>
              <a:t> Apostel</a:t>
            </a:r>
          </a:p>
          <a:p>
            <a:r>
              <a:rPr lang="cs-CZ" sz="1900" dirty="0" smtClean="0">
                <a:solidFill>
                  <a:schemeClr val="bg1"/>
                </a:solidFill>
              </a:rPr>
              <a:t>9 </a:t>
            </a:r>
            <a:r>
              <a:rPr lang="de-DE" sz="1900" dirty="0" smtClean="0">
                <a:solidFill>
                  <a:schemeClr val="bg1"/>
                </a:solidFill>
              </a:rPr>
              <a:t>Holzskulpturen</a:t>
            </a:r>
          </a:p>
          <a:p>
            <a:pPr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</a:rPr>
              <a:t> </a:t>
            </a:r>
            <a:r>
              <a:rPr lang="cs-CZ" sz="1900" b="1" dirty="0" err="1" smtClean="0">
                <a:solidFill>
                  <a:schemeClr val="bg1"/>
                </a:solidFill>
              </a:rPr>
              <a:t>Altstädter</a:t>
            </a:r>
            <a:r>
              <a:rPr lang="cs-CZ" sz="1900" b="1" dirty="0" smtClean="0">
                <a:solidFill>
                  <a:schemeClr val="bg1"/>
                </a:solidFill>
              </a:rPr>
              <a:t> Ra</a:t>
            </a:r>
            <a:r>
              <a:rPr lang="cs-CZ" sz="1900" b="1" dirty="0" smtClean="0">
                <a:solidFill>
                  <a:schemeClr val="bg1"/>
                </a:solidFill>
                <a:latin typeface="Arial" charset="0"/>
              </a:rPr>
              <a:t>t</a:t>
            </a:r>
            <a:r>
              <a:rPr lang="cs-CZ" sz="1900" b="1" dirty="0" smtClean="0">
                <a:solidFill>
                  <a:schemeClr val="bg1"/>
                </a:solidFill>
              </a:rPr>
              <a:t>haus</a:t>
            </a:r>
            <a:endParaRPr lang="de-DE" sz="1900" b="1" dirty="0" smtClean="0">
              <a:solidFill>
                <a:schemeClr val="bg1"/>
              </a:solidFill>
            </a:endParaRPr>
          </a:p>
          <a:p>
            <a:r>
              <a:rPr lang="de-DE" sz="1900" dirty="0" smtClean="0">
                <a:solidFill>
                  <a:schemeClr val="bg1"/>
                </a:solidFill>
              </a:rPr>
              <a:t>im </a:t>
            </a:r>
            <a:r>
              <a:rPr lang="cs-CZ" sz="1900" dirty="0" err="1" smtClean="0">
                <a:solidFill>
                  <a:schemeClr val="bg1"/>
                </a:solidFill>
              </a:rPr>
              <a:t>gotischen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de-DE" sz="1900" dirty="0" smtClean="0">
                <a:solidFill>
                  <a:schemeClr val="bg1"/>
                </a:solidFill>
              </a:rPr>
              <a:t>Baustil mit Rund- und Spitzbogenfenstern</a:t>
            </a:r>
            <a:endParaRPr lang="cs-CZ" sz="19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</a:rPr>
              <a:t> </a:t>
            </a:r>
            <a:r>
              <a:rPr lang="cs-CZ" sz="1900" b="1" dirty="0" err="1" smtClean="0">
                <a:solidFill>
                  <a:schemeClr val="bg1"/>
                </a:solidFill>
              </a:rPr>
              <a:t>Teynkirche</a:t>
            </a:r>
            <a:endParaRPr lang="cs-CZ" sz="1900" b="1" dirty="0" smtClean="0">
              <a:solidFill>
                <a:schemeClr val="bg1"/>
              </a:solidFill>
            </a:endParaRPr>
          </a:p>
          <a:p>
            <a:r>
              <a:rPr lang="de-DE" sz="1900" dirty="0" smtClean="0">
                <a:solidFill>
                  <a:schemeClr val="bg1"/>
                </a:solidFill>
              </a:rPr>
              <a:t>1365 begann man mit dem Bau</a:t>
            </a:r>
            <a:endParaRPr lang="cs-CZ" sz="1900" dirty="0" smtClean="0">
              <a:solidFill>
                <a:schemeClr val="bg1"/>
              </a:solidFill>
            </a:endParaRPr>
          </a:p>
          <a:p>
            <a:r>
              <a:rPr lang="cs-CZ" sz="1900" dirty="0" smtClean="0">
                <a:solidFill>
                  <a:schemeClr val="bg1"/>
                </a:solidFill>
              </a:rPr>
              <a:t>2 </a:t>
            </a:r>
            <a:r>
              <a:rPr lang="cs-CZ" sz="1900" dirty="0" err="1" smtClean="0">
                <a:solidFill>
                  <a:schemeClr val="bg1"/>
                </a:solidFill>
              </a:rPr>
              <a:t>Türme</a:t>
            </a:r>
            <a:r>
              <a:rPr lang="cs-CZ" sz="1900" dirty="0" smtClean="0">
                <a:solidFill>
                  <a:schemeClr val="bg1"/>
                </a:solidFill>
              </a:rPr>
              <a:t> (Adam </a:t>
            </a:r>
            <a:r>
              <a:rPr lang="cs-CZ" sz="1900" dirty="0" err="1" smtClean="0">
                <a:solidFill>
                  <a:schemeClr val="bg1"/>
                </a:solidFill>
              </a:rPr>
              <a:t>und</a:t>
            </a:r>
            <a:r>
              <a:rPr lang="cs-CZ" sz="1900" dirty="0" smtClean="0">
                <a:solidFill>
                  <a:schemeClr val="bg1"/>
                </a:solidFill>
              </a:rPr>
              <a:t> Eva)</a:t>
            </a:r>
          </a:p>
          <a:p>
            <a:r>
              <a:rPr lang="de-DE" sz="1900" dirty="0" smtClean="0">
                <a:solidFill>
                  <a:schemeClr val="bg1"/>
                </a:solidFill>
              </a:rPr>
              <a:t>das Grabmal des dänischen Astronomen </a:t>
            </a:r>
            <a:r>
              <a:rPr lang="cs-CZ" sz="1900" dirty="0" err="1" smtClean="0">
                <a:solidFill>
                  <a:schemeClr val="bg1"/>
                </a:solidFill>
              </a:rPr>
              <a:t>Tycho</a:t>
            </a:r>
            <a:r>
              <a:rPr lang="cs-CZ" sz="1900" dirty="0" smtClean="0">
                <a:solidFill>
                  <a:schemeClr val="bg1"/>
                </a:solidFill>
              </a:rPr>
              <a:t> de </a:t>
            </a:r>
            <a:r>
              <a:rPr lang="cs-CZ" sz="1900" dirty="0" err="1" smtClean="0">
                <a:solidFill>
                  <a:schemeClr val="bg1"/>
                </a:solidFill>
              </a:rPr>
              <a:t>Brahe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de-DE" sz="1900" dirty="0" smtClean="0">
                <a:solidFill>
                  <a:schemeClr val="bg1"/>
                </a:solidFill>
              </a:rPr>
              <a:t>aus dem Jahre 1601.</a:t>
            </a:r>
            <a:endParaRPr lang="cs-CZ" sz="19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cs-CZ" sz="1900" b="1" dirty="0" smtClean="0">
                <a:solidFill>
                  <a:schemeClr val="bg1"/>
                </a:solidFill>
              </a:rPr>
              <a:t> </a:t>
            </a:r>
            <a:r>
              <a:rPr lang="cs-CZ" sz="1900" b="1" dirty="0" err="1" smtClean="0">
                <a:solidFill>
                  <a:schemeClr val="bg1"/>
                </a:solidFill>
              </a:rPr>
              <a:t>Jan</a:t>
            </a:r>
            <a:r>
              <a:rPr lang="cs-CZ" sz="1900" b="1" dirty="0" smtClean="0">
                <a:solidFill>
                  <a:schemeClr val="bg1"/>
                </a:solidFill>
              </a:rPr>
              <a:t>-Hus-</a:t>
            </a:r>
            <a:r>
              <a:rPr lang="cs-CZ" sz="1900" b="1" dirty="0" err="1" smtClean="0">
                <a:solidFill>
                  <a:schemeClr val="bg1"/>
                </a:solidFill>
              </a:rPr>
              <a:t>Denkmal</a:t>
            </a:r>
            <a:endParaRPr lang="cs-CZ" sz="1900" b="1" dirty="0" smtClean="0">
              <a:solidFill>
                <a:schemeClr val="bg1"/>
              </a:solidFill>
            </a:endParaRPr>
          </a:p>
          <a:p>
            <a:r>
              <a:rPr lang="cs-CZ" sz="1900" dirty="0" err="1" smtClean="0">
                <a:solidFill>
                  <a:schemeClr val="bg1"/>
                </a:solidFill>
              </a:rPr>
              <a:t>seit</a:t>
            </a:r>
            <a:r>
              <a:rPr lang="cs-CZ" sz="1900" dirty="0" smtClean="0">
                <a:solidFill>
                  <a:schemeClr val="bg1"/>
                </a:solidFill>
              </a:rPr>
              <a:t> 6.7.1915 </a:t>
            </a:r>
            <a:r>
              <a:rPr lang="cs-CZ" sz="1900" dirty="0" err="1" smtClean="0">
                <a:solidFill>
                  <a:schemeClr val="bg1"/>
                </a:solidFill>
              </a:rPr>
              <a:t>steht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hier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das</a:t>
            </a:r>
            <a:r>
              <a:rPr lang="cs-CZ" sz="1900" dirty="0" smtClean="0">
                <a:solidFill>
                  <a:schemeClr val="bg1"/>
                </a:solidFill>
              </a:rPr>
              <a:t> </a:t>
            </a:r>
            <a:r>
              <a:rPr lang="cs-CZ" sz="1900" dirty="0" err="1" smtClean="0">
                <a:solidFill>
                  <a:schemeClr val="bg1"/>
                </a:solidFill>
              </a:rPr>
              <a:t>Denkmal</a:t>
            </a:r>
            <a:endParaRPr lang="cs-CZ" sz="1900" dirty="0" smtClean="0">
              <a:solidFill>
                <a:schemeClr val="bg1"/>
              </a:solidFill>
            </a:endParaRPr>
          </a:p>
          <a:p>
            <a:r>
              <a:rPr lang="cs-CZ" sz="1900" dirty="0" err="1" smtClean="0">
                <a:solidFill>
                  <a:schemeClr val="bg1"/>
                </a:solidFill>
              </a:rPr>
              <a:t>Meister</a:t>
            </a:r>
            <a:r>
              <a:rPr lang="cs-CZ" sz="1900" dirty="0" smtClean="0">
                <a:solidFill>
                  <a:schemeClr val="bg1"/>
                </a:solidFill>
              </a:rPr>
              <a:t> Jan Hus</a:t>
            </a:r>
          </a:p>
          <a:p>
            <a:pPr lvl="1"/>
            <a:r>
              <a:rPr lang="cs-CZ" sz="1900" dirty="0" err="1" smtClean="0">
                <a:solidFill>
                  <a:schemeClr val="bg1"/>
                </a:solidFill>
              </a:rPr>
              <a:t>Prediger</a:t>
            </a:r>
            <a:endParaRPr lang="cs-CZ" sz="1900" dirty="0" smtClean="0">
              <a:solidFill>
                <a:schemeClr val="bg1"/>
              </a:solidFill>
            </a:endParaRPr>
          </a:p>
          <a:p>
            <a:pPr lvl="1"/>
            <a:r>
              <a:rPr lang="cs-CZ" sz="1900" dirty="0" err="1" smtClean="0">
                <a:solidFill>
                  <a:schemeClr val="bg1"/>
                </a:solidFill>
              </a:rPr>
              <a:t>am</a:t>
            </a:r>
            <a:r>
              <a:rPr lang="cs-CZ" sz="1900" dirty="0" smtClean="0">
                <a:solidFill>
                  <a:schemeClr val="bg1"/>
                </a:solidFill>
              </a:rPr>
              <a:t>  6.7.1415 in </a:t>
            </a:r>
            <a:r>
              <a:rPr lang="cs-CZ" sz="1900" dirty="0" err="1" smtClean="0">
                <a:solidFill>
                  <a:schemeClr val="bg1"/>
                </a:solidFill>
              </a:rPr>
              <a:t>Konstanz</a:t>
            </a:r>
            <a:r>
              <a:rPr lang="cs-CZ" sz="1900" dirty="0" smtClean="0">
                <a:solidFill>
                  <a:schemeClr val="bg1"/>
                </a:solidFill>
              </a:rPr>
              <a:t>  </a:t>
            </a:r>
            <a:r>
              <a:rPr lang="cs-CZ" sz="1900" dirty="0" err="1" smtClean="0">
                <a:solidFill>
                  <a:schemeClr val="bg1"/>
                </a:solidFill>
              </a:rPr>
              <a:t>gestorben</a:t>
            </a:r>
            <a:endParaRPr lang="cs-CZ" sz="1900" dirty="0" smtClean="0">
              <a:solidFill>
                <a:schemeClr val="bg1"/>
              </a:solidFill>
            </a:endParaRPr>
          </a:p>
          <a:p>
            <a:pPr lvl="1"/>
            <a:endParaRPr lang="cs-CZ" sz="1800" dirty="0" smtClean="0"/>
          </a:p>
        </p:txBody>
      </p:sp>
      <p:pic>
        <p:nvPicPr>
          <p:cNvPr id="13315" name="Picture 2" descr="E:\Praha - po škole ve škole\P61821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305745" cy="230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Quiz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cs-CZ" sz="1400" dirty="0" smtClean="0">
                <a:solidFill>
                  <a:schemeClr val="bg1"/>
                </a:solidFill>
              </a:rPr>
              <a:t>1. </a:t>
            </a:r>
            <a:r>
              <a:rPr lang="de-DE" sz="1400" dirty="0" smtClean="0">
                <a:solidFill>
                  <a:schemeClr val="bg1"/>
                </a:solidFill>
              </a:rPr>
              <a:t>Wer </a:t>
            </a:r>
            <a:r>
              <a:rPr lang="de-DE" sz="1400" dirty="0">
                <a:solidFill>
                  <a:schemeClr val="bg1"/>
                </a:solidFill>
              </a:rPr>
              <a:t>hat in dem Haus ‚‚Zu den zwei Sonnen‘‘  gewohnt</a:t>
            </a:r>
            <a:r>
              <a:rPr lang="de-DE" sz="1400" dirty="0" smtClean="0">
                <a:solidFill>
                  <a:schemeClr val="bg1"/>
                </a:solidFill>
              </a:rPr>
              <a:t>?</a:t>
            </a:r>
            <a:r>
              <a:rPr lang="cs-CZ" sz="1400" dirty="0" smtClean="0">
                <a:solidFill>
                  <a:schemeClr val="bg1"/>
                </a:solidFill>
              </a:rPr>
              <a:t>      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a)</a:t>
            </a:r>
            <a:r>
              <a:rPr lang="de-DE" sz="1400" dirty="0" err="1">
                <a:solidFill>
                  <a:schemeClr val="bg1"/>
                </a:solidFill>
              </a:rPr>
              <a:t>Božena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Němcová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b)Jan Neruda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c) Karel </a:t>
            </a:r>
            <a:r>
              <a:rPr lang="de-DE" sz="1400" dirty="0" err="1">
                <a:solidFill>
                  <a:schemeClr val="bg1"/>
                </a:solidFill>
              </a:rPr>
              <a:t>Havlíček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Borovský</a:t>
            </a:r>
            <a:endParaRPr lang="cs-CZ" sz="14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cs-CZ" sz="1400" dirty="0" smtClean="0">
                <a:solidFill>
                  <a:schemeClr val="bg1"/>
                </a:solidFill>
              </a:rPr>
              <a:t>2. </a:t>
            </a:r>
            <a:r>
              <a:rPr lang="de-DE" sz="1400" dirty="0" smtClean="0">
                <a:solidFill>
                  <a:schemeClr val="bg1"/>
                </a:solidFill>
              </a:rPr>
              <a:t>Wann </a:t>
            </a:r>
            <a:r>
              <a:rPr lang="de-DE" sz="1400" dirty="0">
                <a:solidFill>
                  <a:schemeClr val="bg1"/>
                </a:solidFill>
              </a:rPr>
              <a:t>hat man den Grundstein des Nationaltheaters gelegt?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a)16.5.1868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b)20.1.1689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 smtClean="0">
                <a:solidFill>
                  <a:schemeClr val="bg1"/>
                </a:solidFill>
              </a:rPr>
              <a:t>c)3.7.1980</a:t>
            </a:r>
            <a:endParaRPr lang="cs-CZ" sz="14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cs-CZ" sz="1400" dirty="0" smtClean="0">
                <a:solidFill>
                  <a:schemeClr val="bg1"/>
                </a:solidFill>
              </a:rPr>
              <a:t>3. </a:t>
            </a:r>
            <a:r>
              <a:rPr lang="cs-CZ" sz="1400" dirty="0">
                <a:solidFill>
                  <a:schemeClr val="bg1"/>
                </a:solidFill>
              </a:rPr>
              <a:t>I</a:t>
            </a:r>
            <a:r>
              <a:rPr lang="de-DE" sz="1400" dirty="0" smtClean="0">
                <a:solidFill>
                  <a:schemeClr val="bg1"/>
                </a:solidFill>
              </a:rPr>
              <a:t>n </a:t>
            </a:r>
            <a:r>
              <a:rPr lang="de-DE" sz="1400" dirty="0">
                <a:solidFill>
                  <a:schemeClr val="bg1"/>
                </a:solidFill>
              </a:rPr>
              <a:t>welchem Stil hat man den St. Veits-Dom </a:t>
            </a:r>
            <a:r>
              <a:rPr lang="de-DE" sz="1400" dirty="0" smtClean="0">
                <a:solidFill>
                  <a:schemeClr val="bg1"/>
                </a:solidFill>
              </a:rPr>
              <a:t>gebaut</a:t>
            </a:r>
            <a:r>
              <a:rPr lang="de-DE" sz="1400" dirty="0">
                <a:solidFill>
                  <a:schemeClr val="bg1"/>
                </a:solidFill>
              </a:rPr>
              <a:t>?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</a:rPr>
              <a:t>a)Renaissance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</a:rPr>
              <a:t>b)</a:t>
            </a:r>
            <a:r>
              <a:rPr lang="en-US" sz="1400" dirty="0" err="1">
                <a:solidFill>
                  <a:schemeClr val="bg1"/>
                </a:solidFill>
              </a:rPr>
              <a:t>Gotik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c)</a:t>
            </a:r>
            <a:r>
              <a:rPr lang="en-US" sz="1400" dirty="0" err="1" smtClean="0">
                <a:solidFill>
                  <a:schemeClr val="bg1"/>
                </a:solidFill>
              </a:rPr>
              <a:t>Barock</a:t>
            </a:r>
            <a:endParaRPr lang="cs-CZ" sz="14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cs-CZ" sz="1400" dirty="0" smtClean="0">
                <a:solidFill>
                  <a:schemeClr val="bg1"/>
                </a:solidFill>
              </a:rPr>
              <a:t>4. </a:t>
            </a:r>
            <a:r>
              <a:rPr lang="de-DE" sz="1400" dirty="0" smtClean="0">
                <a:solidFill>
                  <a:schemeClr val="bg1"/>
                </a:solidFill>
              </a:rPr>
              <a:t>Die </a:t>
            </a:r>
            <a:r>
              <a:rPr lang="de-DE" sz="1400" dirty="0">
                <a:solidFill>
                  <a:schemeClr val="bg1"/>
                </a:solidFill>
              </a:rPr>
              <a:t>erste Erwähnung über die Aposteluhr?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a)1130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>
                <a:solidFill>
                  <a:schemeClr val="bg1"/>
                </a:solidFill>
              </a:rPr>
              <a:t>b)1785</a:t>
            </a: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400" dirty="0" smtClean="0">
                <a:solidFill>
                  <a:schemeClr val="bg1"/>
                </a:solidFill>
              </a:rPr>
              <a:t>c)1410</a:t>
            </a:r>
            <a:endParaRPr lang="cs-CZ" sz="14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5. </a:t>
            </a:r>
            <a:r>
              <a:rPr lang="de-DE" sz="1600" dirty="0" smtClean="0">
                <a:solidFill>
                  <a:schemeClr val="bg1"/>
                </a:solidFill>
              </a:rPr>
              <a:t>Seit wann ist die Prager Burg der Sitz des Präsidenten?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a)1945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b)1993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c)1918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cs-CZ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cs-CZ" sz="1100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6. </a:t>
            </a:r>
            <a:r>
              <a:rPr lang="de-DE" sz="1600" dirty="0" smtClean="0">
                <a:solidFill>
                  <a:schemeClr val="bg1"/>
                </a:solidFill>
              </a:rPr>
              <a:t>Wer war der Architekt des </a:t>
            </a:r>
            <a:r>
              <a:rPr lang="de-DE" sz="1600" dirty="0" err="1" smtClean="0">
                <a:solidFill>
                  <a:schemeClr val="bg1"/>
                </a:solidFill>
              </a:rPr>
              <a:t>St.Veits</a:t>
            </a:r>
            <a:r>
              <a:rPr lang="de-DE" sz="1600" dirty="0" smtClean="0">
                <a:solidFill>
                  <a:schemeClr val="bg1"/>
                </a:solidFill>
              </a:rPr>
              <a:t>-Domes?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a)Matthias von Arras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b)Jan </a:t>
            </a:r>
            <a:r>
              <a:rPr lang="de-DE" sz="1600" dirty="0" err="1" smtClean="0">
                <a:solidFill>
                  <a:schemeClr val="bg1"/>
                </a:solidFill>
              </a:rPr>
              <a:t>Kaplický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c)Antonio Gaudí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7. </a:t>
            </a:r>
            <a:r>
              <a:rPr lang="de-DE" sz="1600" dirty="0" smtClean="0">
                <a:solidFill>
                  <a:schemeClr val="bg1"/>
                </a:solidFill>
              </a:rPr>
              <a:t>Wer war der erste böhmische König, der auch Kaiser des Heiligen Römischen Reiches war?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a)Jan von Luxemburg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b)Karel IV.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c)Rudolf II.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8.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bg1"/>
                </a:solidFill>
              </a:rPr>
              <a:t>In welchen Jahren hat man die Karlsbrücke gebaut?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a)1357-1402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b)2000-2005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c)1112-1150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9. </a:t>
            </a:r>
            <a:r>
              <a:rPr lang="de-DE" sz="1600" dirty="0" smtClean="0">
                <a:solidFill>
                  <a:schemeClr val="bg1"/>
                </a:solidFill>
              </a:rPr>
              <a:t>Wann hat man das erste Haus in dem Goldenen Gässchen gebaut?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a)10.Jahrhundert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b)16.Jahrhundert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c)20.Jahrhundert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10. </a:t>
            </a:r>
            <a:r>
              <a:rPr lang="de-DE" sz="1600" dirty="0" smtClean="0">
                <a:solidFill>
                  <a:schemeClr val="bg1"/>
                </a:solidFill>
              </a:rPr>
              <a:t>Wann hat man die </a:t>
            </a:r>
            <a:r>
              <a:rPr lang="de-DE" sz="1600" dirty="0" err="1" smtClean="0">
                <a:solidFill>
                  <a:schemeClr val="bg1"/>
                </a:solidFill>
              </a:rPr>
              <a:t>St.Georgs</a:t>
            </a:r>
            <a:r>
              <a:rPr lang="de-DE" sz="1600" dirty="0" smtClean="0">
                <a:solidFill>
                  <a:schemeClr val="bg1"/>
                </a:solidFill>
              </a:rPr>
              <a:t>-Basilika gegründet?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a)652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b)1863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c)920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Wir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sind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mtClean="0">
                <a:solidFill>
                  <a:schemeClr val="bg1"/>
                </a:solidFill>
              </a:rPr>
              <a:t>Schüler </a:t>
            </a:r>
            <a:r>
              <a:rPr lang="cs-CZ" dirty="0" err="1" smtClean="0">
                <a:solidFill>
                  <a:schemeClr val="bg1"/>
                </a:solidFill>
              </a:rPr>
              <a:t>im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Herz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Europas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DSCN26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764704"/>
            <a:ext cx="3851920" cy="2664296"/>
          </a:xfrm>
          <a:prstGeom prst="rect">
            <a:avLst/>
          </a:prstGeom>
        </p:spPr>
      </p:pic>
      <p:pic>
        <p:nvPicPr>
          <p:cNvPr id="6" name="Obrázek 5" descr="DSCN267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17032"/>
            <a:ext cx="3888432" cy="2952328"/>
          </a:xfrm>
          <a:prstGeom prst="rect">
            <a:avLst/>
          </a:prstGeom>
        </p:spPr>
      </p:pic>
      <p:pic>
        <p:nvPicPr>
          <p:cNvPr id="7" name="Obrázek 6" descr="Doporučuji na začátek DSCN267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460851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84976" cy="2304255"/>
          </a:xfrm>
        </p:spPr>
        <p:txBody>
          <a:bodyPr>
            <a:noAutofit/>
          </a:bodyPr>
          <a:lstStyle/>
          <a:p>
            <a:r>
              <a:rPr lang="cs-CZ" sz="8000" b="1" dirty="0" err="1" smtClean="0">
                <a:solidFill>
                  <a:schemeClr val="bg1"/>
                </a:solidFill>
              </a:rPr>
              <a:t>Prager</a:t>
            </a:r>
            <a:r>
              <a:rPr lang="cs-CZ" sz="8000" b="1" dirty="0" smtClean="0">
                <a:solidFill>
                  <a:schemeClr val="bg1"/>
                </a:solidFill>
              </a:rPr>
              <a:t> </a:t>
            </a:r>
            <a:r>
              <a:rPr lang="cs-CZ" sz="8000" b="1" dirty="0" err="1" smtClean="0">
                <a:solidFill>
                  <a:schemeClr val="bg1"/>
                </a:solidFill>
              </a:rPr>
              <a:t>Sehenswürdigkeiten</a:t>
            </a:r>
            <a:endParaRPr lang="cs-CZ" sz="80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486916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18.6.2013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chemeClr val="bg1"/>
                </a:solidFill>
                <a:latin typeface="Algerian" pitchFamily="82" charset="0"/>
              </a:rPr>
              <a:t>PRAGER</a:t>
            </a:r>
            <a:r>
              <a:rPr lang="cs-CZ" sz="6600" dirty="0" smtClean="0">
                <a:latin typeface="Algerian" pitchFamily="82" charset="0"/>
              </a:rPr>
              <a:t> </a:t>
            </a:r>
            <a:r>
              <a:rPr lang="cs-CZ" sz="6600" dirty="0" smtClean="0">
                <a:solidFill>
                  <a:schemeClr val="bg1"/>
                </a:solidFill>
                <a:latin typeface="Algerian" pitchFamily="82" charset="0"/>
              </a:rPr>
              <a:t>BURG</a:t>
            </a:r>
            <a:endParaRPr lang="cs-CZ" sz="6600" dirty="0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Die </a:t>
            </a:r>
            <a:r>
              <a:rPr lang="cs-CZ" dirty="0" err="1" smtClean="0">
                <a:solidFill>
                  <a:schemeClr val="bg1"/>
                </a:solidFill>
              </a:rPr>
              <a:t>Prager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Burg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das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bedeutendste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tschechische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Denkmal</a:t>
            </a:r>
            <a:r>
              <a:rPr lang="cs-CZ" dirty="0" smtClean="0">
                <a:solidFill>
                  <a:schemeClr val="bg1"/>
                </a:solidFill>
              </a:rPr>
              <a:t>. Die </a:t>
            </a:r>
            <a:r>
              <a:rPr lang="cs-CZ" dirty="0" err="1" smtClean="0">
                <a:solidFill>
                  <a:schemeClr val="bg1"/>
                </a:solidFill>
              </a:rPr>
              <a:t>Burg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wurde</a:t>
            </a:r>
            <a:r>
              <a:rPr lang="cs-CZ" dirty="0" smtClean="0">
                <a:solidFill>
                  <a:schemeClr val="bg1"/>
                </a:solidFill>
              </a:rPr>
              <a:t> um 880 </a:t>
            </a:r>
            <a:r>
              <a:rPr lang="cs-CZ" dirty="0" err="1" smtClean="0">
                <a:solidFill>
                  <a:schemeClr val="bg1"/>
                </a:solidFill>
              </a:rPr>
              <a:t>von</a:t>
            </a:r>
            <a:r>
              <a:rPr lang="cs-CZ" dirty="0" smtClean="0">
                <a:solidFill>
                  <a:schemeClr val="bg1"/>
                </a:solidFill>
              </a:rPr>
              <a:t> Bořivoj </a:t>
            </a:r>
            <a:r>
              <a:rPr lang="cs-CZ" dirty="0" err="1" smtClean="0">
                <a:solidFill>
                  <a:schemeClr val="bg1"/>
                </a:solidFill>
              </a:rPr>
              <a:t>gebaut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Laut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Guinness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World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Records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ist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Prager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Burg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größte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Burganlage</a:t>
            </a:r>
            <a:r>
              <a:rPr lang="cs-CZ" dirty="0" smtClean="0">
                <a:solidFill>
                  <a:schemeClr val="bg1"/>
                </a:solidFill>
              </a:rPr>
              <a:t>. Die </a:t>
            </a:r>
            <a:r>
              <a:rPr lang="cs-CZ" dirty="0" err="1" smtClean="0">
                <a:solidFill>
                  <a:schemeClr val="bg1"/>
                </a:solidFill>
              </a:rPr>
              <a:t>Burg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erstreckt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sich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einer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Fläche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von</a:t>
            </a:r>
            <a:r>
              <a:rPr lang="cs-CZ" dirty="0" smtClean="0">
                <a:solidFill>
                  <a:schemeClr val="bg1"/>
                </a:solidFill>
              </a:rPr>
              <a:t> 70.000 m</a:t>
            </a:r>
            <a:r>
              <a:rPr lang="en-US" dirty="0" smtClean="0">
                <a:solidFill>
                  <a:schemeClr val="bg1"/>
                </a:solidFill>
              </a:rPr>
              <a:t>²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 err="1" smtClean="0">
                <a:solidFill>
                  <a:schemeClr val="bg1"/>
                </a:solidFill>
              </a:rPr>
              <a:t>und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ist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auch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auf</a:t>
            </a:r>
            <a:r>
              <a:rPr lang="cs-CZ" dirty="0" smtClean="0">
                <a:solidFill>
                  <a:schemeClr val="bg1"/>
                </a:solidFill>
              </a:rPr>
              <a:t> der Liste des </a:t>
            </a:r>
            <a:r>
              <a:rPr lang="cs-CZ" dirty="0" err="1" smtClean="0">
                <a:solidFill>
                  <a:schemeClr val="bg1"/>
                </a:solidFill>
              </a:rPr>
              <a:t>Weltkulturerbes</a:t>
            </a:r>
            <a:r>
              <a:rPr lang="cs-CZ" dirty="0" smtClean="0">
                <a:solidFill>
                  <a:schemeClr val="bg1"/>
                </a:solidFill>
              </a:rPr>
              <a:t> der UNESCO. Die </a:t>
            </a:r>
            <a:r>
              <a:rPr lang="cs-CZ" dirty="0" err="1" smtClean="0">
                <a:solidFill>
                  <a:schemeClr val="bg1"/>
                </a:solidFill>
              </a:rPr>
              <a:t>Burg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 err="1" smtClean="0">
                <a:solidFill>
                  <a:schemeClr val="bg1"/>
                </a:solidFill>
              </a:rPr>
              <a:t>ist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ein</a:t>
            </a:r>
            <a:r>
              <a:rPr lang="cs-CZ" dirty="0" smtClean="0">
                <a:solidFill>
                  <a:schemeClr val="bg1"/>
                </a:solidFill>
              </a:rPr>
              <a:t> Symbol der </a:t>
            </a:r>
            <a:r>
              <a:rPr lang="cs-CZ" dirty="0" err="1" smtClean="0">
                <a:solidFill>
                  <a:schemeClr val="bg1"/>
                </a:solidFill>
              </a:rPr>
              <a:t>Stadt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und</a:t>
            </a:r>
            <a:r>
              <a:rPr lang="cs-CZ" dirty="0" smtClean="0">
                <a:solidFill>
                  <a:schemeClr val="bg1"/>
                </a:solidFill>
              </a:rPr>
              <a:t> der </a:t>
            </a:r>
            <a:r>
              <a:rPr lang="cs-CZ" dirty="0" err="1" smtClean="0">
                <a:solidFill>
                  <a:schemeClr val="bg1"/>
                </a:solidFill>
              </a:rPr>
              <a:t>tschechischen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Staatlichkeit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Prager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Burg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19458" name="Zástupný symbol pro obsah 3" descr="P618209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OBJEKTE in der </a:t>
            </a:r>
            <a:r>
              <a:rPr lang="cs-CZ" dirty="0" err="1" smtClean="0">
                <a:solidFill>
                  <a:schemeClr val="bg1"/>
                </a:solidFill>
              </a:rPr>
              <a:t>Burg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chemeClr val="bg1"/>
                </a:solidFill>
              </a:rPr>
              <a:t>ST. VEITS-DOM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WLADISLAW-SAAL, SPANISCHER SAAL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ST. </a:t>
            </a:r>
            <a:r>
              <a:rPr lang="cs-CZ" sz="1800" dirty="0" err="1" smtClean="0">
                <a:solidFill>
                  <a:schemeClr val="bg1"/>
                </a:solidFill>
              </a:rPr>
              <a:t>GEORGs</a:t>
            </a:r>
            <a:r>
              <a:rPr lang="cs-CZ" sz="1800" dirty="0" smtClean="0">
                <a:solidFill>
                  <a:schemeClr val="bg1"/>
                </a:solidFill>
              </a:rPr>
              <a:t> KLOSTER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DER ALTE PALAST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DER NEUE KÖNIGLICHE PALAST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KAPELLE </a:t>
            </a:r>
            <a:r>
              <a:rPr lang="cs-CZ" sz="1800" dirty="0" err="1" smtClean="0">
                <a:solidFill>
                  <a:schemeClr val="bg1"/>
                </a:solidFill>
              </a:rPr>
              <a:t>DEs</a:t>
            </a:r>
            <a:r>
              <a:rPr lang="cs-CZ" sz="1800" dirty="0" smtClean="0">
                <a:solidFill>
                  <a:schemeClr val="bg1"/>
                </a:solidFill>
              </a:rPr>
              <a:t> HEILIGEN KREUZES </a:t>
            </a:r>
            <a:endParaRPr lang="cs-CZ" sz="2400" dirty="0" smtClean="0"/>
          </a:p>
          <a:p>
            <a:pPr>
              <a:buFont typeface="Arial" charset="0"/>
              <a:buNone/>
            </a:pPr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ST. VEITS-DOM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>
                <a:solidFill>
                  <a:schemeClr val="bg1"/>
                </a:solidFill>
              </a:rPr>
              <a:t>Das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größte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Kirchengebäude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Tschechiens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3 </a:t>
            </a:r>
            <a:r>
              <a:rPr lang="cs-CZ" sz="2000" dirty="0" err="1" smtClean="0">
                <a:solidFill>
                  <a:schemeClr val="bg1"/>
                </a:solidFill>
              </a:rPr>
              <a:t>Schiffe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err="1" smtClean="0">
                <a:solidFill>
                  <a:schemeClr val="bg1"/>
                </a:solidFill>
              </a:rPr>
              <a:t>Länge</a:t>
            </a:r>
            <a:r>
              <a:rPr lang="cs-CZ" sz="2000" dirty="0" smtClean="0">
                <a:solidFill>
                  <a:schemeClr val="bg1"/>
                </a:solidFill>
              </a:rPr>
              <a:t>: 124m</a:t>
            </a:r>
          </a:p>
          <a:p>
            <a:r>
              <a:rPr lang="cs-CZ" sz="2000" dirty="0" err="1" smtClean="0">
                <a:solidFill>
                  <a:schemeClr val="bg1"/>
                </a:solidFill>
              </a:rPr>
              <a:t>Breite</a:t>
            </a:r>
            <a:r>
              <a:rPr lang="cs-CZ" sz="2000" dirty="0" smtClean="0">
                <a:solidFill>
                  <a:schemeClr val="bg1"/>
                </a:solidFill>
              </a:rPr>
              <a:t>: 60m</a:t>
            </a:r>
          </a:p>
          <a:p>
            <a:r>
              <a:rPr lang="cs-CZ" sz="2000" dirty="0" err="1" smtClean="0">
                <a:solidFill>
                  <a:schemeClr val="bg1"/>
                </a:solidFill>
              </a:rPr>
              <a:t>Gebaut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gotischen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Still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„1344-1929“</a:t>
            </a:r>
          </a:p>
        </p:txBody>
      </p:sp>
      <p:pic>
        <p:nvPicPr>
          <p:cNvPr id="16387" name="Picture 2" descr="E:\Praha - po škole ve škole\P6182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7173913"/>
            <a:ext cx="36523612" cy="273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Praha - po škole ve škole\P61820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5803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ST.VEITS-DOM</a:t>
            </a:r>
          </a:p>
        </p:txBody>
      </p:sp>
      <p:pic>
        <p:nvPicPr>
          <p:cNvPr id="18434" name="Zástupný symbol pro obsah 5" descr="P61820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WLADISLAW - SAAL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Länge</a:t>
            </a:r>
            <a:r>
              <a:rPr lang="cs-CZ" sz="2400" dirty="0" smtClean="0">
                <a:solidFill>
                  <a:schemeClr val="bg1"/>
                </a:solidFill>
              </a:rPr>
              <a:t>: 62m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 err="1" smtClean="0">
                <a:solidFill>
                  <a:schemeClr val="bg1"/>
                </a:solidFill>
              </a:rPr>
              <a:t>Breite</a:t>
            </a:r>
            <a:r>
              <a:rPr lang="cs-CZ" sz="2400" dirty="0" smtClean="0">
                <a:solidFill>
                  <a:schemeClr val="bg1"/>
                </a:solidFill>
              </a:rPr>
              <a:t>: 16m 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err="1" smtClean="0">
                <a:solidFill>
                  <a:schemeClr val="bg1"/>
                </a:solidFill>
              </a:rPr>
              <a:t>Höhe</a:t>
            </a:r>
            <a:r>
              <a:rPr lang="cs-CZ" sz="2400" dirty="0" smtClean="0">
                <a:solidFill>
                  <a:schemeClr val="bg1"/>
                </a:solidFill>
              </a:rPr>
              <a:t>: 13m</a:t>
            </a:r>
          </a:p>
          <a:p>
            <a:endParaRPr lang="cs-CZ" sz="2400" dirty="0" smtClean="0"/>
          </a:p>
        </p:txBody>
      </p:sp>
      <p:pic>
        <p:nvPicPr>
          <p:cNvPr id="4" name="Obrázek 3" descr="j.gloc-vladislavsky-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615617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Das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goldene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G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äschen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bg1"/>
                </a:solidFill>
              </a:rPr>
              <a:t>Erste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äuser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wurden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im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16.Jahrhundert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gebaut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Zuerst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haben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dort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Alchimisten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gewohnt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der </a:t>
            </a:r>
            <a:r>
              <a:rPr lang="cs-CZ" dirty="0" err="1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eit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von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Rudolf II.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wohnten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dort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die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Burgwachen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Bis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zum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weitem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Welkrieg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waren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die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Häuser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bewohnt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Jetzt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gibt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es dort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ein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Museum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und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originelle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Geschäfte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Im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Haus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Nummer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22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der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Schriftsteller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Franz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Kafka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gewohnt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Im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Haus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Nummer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12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haben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sich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Schriffsteller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und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Dichter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getroffen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zum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Beispiel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František Halas, </a:t>
            </a:r>
            <a:r>
              <a:rPr lang="cs-CZ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Jaroslaf</a:t>
            </a:r>
            <a:r>
              <a:rPr lang="cs-CZ" dirty="0" smtClean="0">
                <a:solidFill>
                  <a:schemeClr val="bg1"/>
                </a:solidFill>
                <a:latin typeface="Times New Roman"/>
                <a:cs typeface="Times New Roman"/>
              </a:rPr>
              <a:t> Seifert oder Vítězslav Nezval.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Times New Roman"/>
              <a:cs typeface="Times New Roman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026" name="Picture 2" descr="E:\Praha foto\P82009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3883200" cy="2912400"/>
          </a:xfrm>
          <a:prstGeom prst="rect">
            <a:avLst/>
          </a:prstGeom>
          <a:noFill/>
        </p:spPr>
      </p:pic>
      <p:pic>
        <p:nvPicPr>
          <p:cNvPr id="1027" name="Picture 3" descr="E:\Praha foto\P82009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180020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900</Words>
  <Application>Microsoft Office PowerPoint</Application>
  <PresentationFormat>Předvádění na obrazovce (4:3)</PresentationFormat>
  <Paragraphs>160</Paragraphs>
  <Slides>18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Prezentace</vt:lpstr>
      <vt:lpstr>Exkurze NEJ Praha 18.6.2013</vt:lpstr>
      <vt:lpstr>Prager Sehenswürdigkeiten</vt:lpstr>
      <vt:lpstr>PRAGER BURG</vt:lpstr>
      <vt:lpstr>Prager Burg</vt:lpstr>
      <vt:lpstr>OBJEKTE in der Burg</vt:lpstr>
      <vt:lpstr>ST. VEITS-DOM </vt:lpstr>
      <vt:lpstr>ST.VEITS-DOM</vt:lpstr>
      <vt:lpstr>WLADISLAW - SAAL</vt:lpstr>
      <vt:lpstr>Das goldene Gäschen</vt:lpstr>
      <vt:lpstr>St.- Georgsbasilika</vt:lpstr>
      <vt:lpstr> St. Nikolaus-Kirche </vt:lpstr>
      <vt:lpstr> KARLSBRÜCKE </vt:lpstr>
      <vt:lpstr>Kreuzherrenplatz</vt:lpstr>
      <vt:lpstr>Nationaltheater</vt:lpstr>
      <vt:lpstr>Altstädter Ring</vt:lpstr>
      <vt:lpstr>Quiz</vt:lpstr>
      <vt:lpstr>Prezentace aplikace PowerPoint</vt:lpstr>
      <vt:lpstr>Wir sind die Schüler im Herz Europas</vt:lpstr>
    </vt:vector>
  </TitlesOfParts>
  <Company>Gymnázium Kladno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Prager Sehenswürdigkeiten</dc:title>
  <dc:creator>student</dc:creator>
  <cp:lastModifiedBy>správce</cp:lastModifiedBy>
  <cp:revision>12</cp:revision>
  <dcterms:created xsi:type="dcterms:W3CDTF">2013-06-26T07:56:25Z</dcterms:created>
  <dcterms:modified xsi:type="dcterms:W3CDTF">2014-09-03T17:11:47Z</dcterms:modified>
</cp:coreProperties>
</file>