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62" r:id="rId5"/>
    <p:sldId id="263" r:id="rId6"/>
    <p:sldId id="259" r:id="rId7"/>
    <p:sldId id="265" r:id="rId8"/>
    <p:sldId id="261" r:id="rId9"/>
    <p:sldId id="266" r:id="rId10"/>
    <p:sldId id="267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59A42C-8888-3565-25F2-55112636F78E}" v="47" dt="2021-03-26T07:14:21.1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D4509E-E7FF-4E0B-802B-4B0A57A4B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60ED85-5AC3-423A-AAC1-04065B2771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36C78BB-C656-45F4-A65B-6C634AF27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A0530-9259-462C-9C0D-99510592B483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66ED4F-0517-40D0-933C-C74FA133D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752936D-06A5-476A-A919-70F4FB528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4F08-6BCA-4F95-B695-ABA9A41EAA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1280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1B1B73-AB50-4CA2-8E82-7073C7147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1DF5D58-223B-4CDB-8FD7-3FB43D1952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EFAAE93-C1FD-4835-A9E5-F608E5F01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A0530-9259-462C-9C0D-99510592B483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C05EC16-3657-43EE-BECB-1253AFB33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5E9ACD-13BD-46CE-8FD6-453522684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4F08-6BCA-4F95-B695-ABA9A41EAA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3142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371EB7D-0F60-452B-8BA6-E3D32588D9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B59F33D-379A-46CB-BFAF-401EDA1788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1F8C0D7-B63B-4010-86C7-F6AA49F61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A0530-9259-462C-9C0D-99510592B483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468F8EF-46E5-4BA4-A3F3-478D5D1AA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06FAC18-56D0-457B-999D-2D8BE0261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4F08-6BCA-4F95-B695-ABA9A41EAA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7952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65C416-79D2-4969-8376-A5DB702DF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E0F521-DA10-46A4-9671-0F3E9D979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B5D3265-D00C-4F9B-9579-ED4AA2A0F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A0530-9259-462C-9C0D-99510592B483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FD3EC74-63CA-4F6C-BAB0-DF28FE31A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300A82A-AA8E-465F-B9B2-BC081C43F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4F08-6BCA-4F95-B695-ABA9A41EAA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0801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890521-16B8-435F-B136-94E3D4E63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AAF0B84-CAD9-4270-926E-20CED567E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DF3280-73B6-4245-BD2F-63FEFE786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A0530-9259-462C-9C0D-99510592B483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31A3BBD-EEC8-4415-84B4-D4AF01B0C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917DE0C-C07F-4CE8-8B90-5F8EE16F4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4F08-6BCA-4F95-B695-ABA9A41EAA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2305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BE41F5-1521-48B6-94F8-A61D38F86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944363-A4C9-4263-A847-F268C91999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FA04C6A-7864-4946-A182-4E3038DD81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D661D54-65C1-4910-A1E7-572A5621A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A0530-9259-462C-9C0D-99510592B483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3EA2E50-E57D-46DE-84E0-791CB1F64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9B63B77-1450-4CD9-B3EC-A0FC3085B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4F08-6BCA-4F95-B695-ABA9A41EAA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080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962825-3B0D-4E92-B23E-A1D56B41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ED3995B-9F4D-4F4A-8CBB-120A2F3CB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513E400-76CD-4B44-8B56-1B135101F0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B9339B3-0973-4293-983C-93E56D2834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8F98271-AD02-4121-844A-3CA2C461DF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F68F231-501B-4AE6-8263-78C1A9AB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A0530-9259-462C-9C0D-99510592B483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E09CB28-36C3-4E9A-9C58-0CF81EE22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8C8C634-77BF-4D47-BADF-8A1B44C46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4F08-6BCA-4F95-B695-ABA9A41EAA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9331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73BDAA-CF0C-453C-8019-98D4170C5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1474980-01B7-4193-B95A-65CA1766C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A0530-9259-462C-9C0D-99510592B483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96D171F-1539-4879-8A65-BE36899A0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0506D17-D5FA-4085-8549-2A2503E01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4F08-6BCA-4F95-B695-ABA9A41EAA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438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3949F90-5CCC-4938-9652-9F43AB080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A0530-9259-462C-9C0D-99510592B483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2BC25D5-AD1C-4CB3-BD23-6D9F2D135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31E9572-4322-4F06-9C8F-A6C81F030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4F08-6BCA-4F95-B695-ABA9A41EAA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6495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DF1715-6E59-4CD5-BD3B-06BBC7EBE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51B90E-EFE1-4153-BC7C-F76E263C8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847963F-6B03-41C1-9C38-03DE033DBD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6C1ED9D-B20C-46DF-A0AD-9A05D951A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A0530-9259-462C-9C0D-99510592B483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A580342-5E61-4D6A-B04B-706ADB7F4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0DD851A-BC40-4A57-99AC-C5D074427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4F08-6BCA-4F95-B695-ABA9A41EAA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524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1F8F3A-6722-4B23-9322-B2350EF8E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5AE44B3-4E9F-4ED8-83CC-33F78FDC50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AFBA929-B89E-41D6-98D2-05B2616CEE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7067BA8-CC66-4AEF-AB80-378E079A1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A0530-9259-462C-9C0D-99510592B483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FC943E5-2A26-4B24-ADBF-4C9F38907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4180361-9F70-47C5-BC9B-3D5266430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4F08-6BCA-4F95-B695-ABA9A41EAA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2655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47C3653-340B-45A5-BA39-30972A388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71FF286-5C4B-47A3-89F6-DA34BC7F5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A156A6-A155-460E-8583-AE48555314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A0530-9259-462C-9C0D-99510592B483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C5D3D8E-2E15-4FE6-B85F-4CC81B75A8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E6A9B80-6D51-4F9C-8BE2-31E83193E9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84F08-6BCA-4F95-B695-ABA9A41EAA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652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R%C3%A1diov%C3%A9_vlny" TargetMode="External"/><Relationship Id="rId2" Type="http://schemas.openxmlformats.org/officeDocument/2006/relationships/hyperlink" Target="https://edu.techmania.cz/cs/encyklopedie/fyzika/elektromagneticke-vlny/radiove-vlny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0EA14B0E-6DCA-45D7-9413-A70B785E6824}"/>
              </a:ext>
            </a:extLst>
          </p:cNvPr>
          <p:cNvSpPr txBox="1"/>
          <p:nvPr/>
        </p:nvSpPr>
        <p:spPr>
          <a:xfrm>
            <a:off x="8220722" y="262800"/>
            <a:ext cx="33024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9600" dirty="0">
                <a:solidFill>
                  <a:schemeClr val="bg1"/>
                </a:solidFill>
                <a:latin typeface="Agency FB" panose="020B0503020202020204" pitchFamily="34" charset="0"/>
              </a:rPr>
              <a:t>Radiové vlny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C4AF6E9-83D8-4D03-A3DE-E8159A9C68B5}"/>
              </a:ext>
            </a:extLst>
          </p:cNvPr>
          <p:cNvSpPr txBox="1"/>
          <p:nvPr/>
        </p:nvSpPr>
        <p:spPr>
          <a:xfrm>
            <a:off x="9880847" y="4116383"/>
            <a:ext cx="16423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>
                <a:solidFill>
                  <a:schemeClr val="bg1"/>
                </a:solidFill>
              </a:rPr>
              <a:t>Nevoral Ondřej</a:t>
            </a:r>
          </a:p>
          <a:p>
            <a:pPr algn="r"/>
            <a:r>
              <a:rPr lang="cs-CZ" dirty="0">
                <a:solidFill>
                  <a:schemeClr val="bg1"/>
                </a:solidFill>
              </a:rPr>
              <a:t>Herman David</a:t>
            </a:r>
          </a:p>
          <a:p>
            <a:pPr algn="r"/>
            <a:r>
              <a:rPr lang="cs-CZ" dirty="0">
                <a:solidFill>
                  <a:schemeClr val="bg1"/>
                </a:solidFill>
              </a:rPr>
              <a:t>Oravec Richard</a:t>
            </a:r>
          </a:p>
        </p:txBody>
      </p:sp>
    </p:spTree>
    <p:extLst>
      <p:ext uri="{BB962C8B-B14F-4D97-AF65-F5344CB8AC3E}">
        <p14:creationId xmlns:p14="http://schemas.microsoft.com/office/powerpoint/2010/main" val="222117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FAEBD75-2575-4EB1-9D27-0EBBC6A856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solidFill>
                  <a:schemeClr val="tx1"/>
                </a:solidFill>
                <a:cs typeface="Calibri"/>
              </a:rPr>
              <a:t>Zdroje:</a:t>
            </a:r>
          </a:p>
          <a:p>
            <a:pPr marL="285750" indent="-285750">
              <a:buChar char="•"/>
            </a:pPr>
            <a:r>
              <a:rPr lang="cs-CZ" sz="1800" dirty="0">
                <a:ea typeface="+mn-lt"/>
                <a:cs typeface="+mn-lt"/>
                <a:hlinkClick r:id="rId2"/>
              </a:rPr>
              <a:t>https://edu.techmania.cz/cs/encyklopedie/fyzika/elektromagneticke-vlny/radiove-vlny</a:t>
            </a:r>
            <a:endParaRPr lang="cs-CZ" sz="1800">
              <a:ea typeface="+mn-lt"/>
              <a:cs typeface="+mn-lt"/>
            </a:endParaRPr>
          </a:p>
          <a:p>
            <a:pPr marL="285750" indent="-285750">
              <a:buChar char="•"/>
            </a:pPr>
            <a:r>
              <a:rPr lang="cs-CZ" sz="1800" dirty="0">
                <a:ea typeface="+mn-lt"/>
                <a:cs typeface="+mn-lt"/>
                <a:hlinkClick r:id="rId3"/>
              </a:rPr>
              <a:t>https://cs.wikipedia.org/wiki/R%C3%A1diov%C3%A9_vlny</a:t>
            </a:r>
            <a:endParaRPr lang="cs-CZ" sz="1800" dirty="0">
              <a:cs typeface="Calibri"/>
            </a:endParaRPr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204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40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1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2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3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4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5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6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7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8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0254CA3B-E4C2-42DE-B87E-81CBDEAF2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0" y="4563895"/>
            <a:ext cx="5109005" cy="1777829"/>
          </a:xfrm>
        </p:spPr>
        <p:txBody>
          <a:bodyPr>
            <a:normAutofit/>
          </a:bodyPr>
          <a:lstStyle/>
          <a:p>
            <a:pPr algn="r"/>
            <a:r>
              <a:rPr lang="cs-CZ" sz="4000" dirty="0">
                <a:latin typeface="Agency FB" panose="020B0503020202020204" pitchFamily="34" charset="0"/>
              </a:rPr>
              <a:t>Výroba a přenos</a:t>
            </a:r>
          </a:p>
        </p:txBody>
      </p:sp>
      <p:pic>
        <p:nvPicPr>
          <p:cNvPr id="5124" name="Picture 4" descr="Kdo první změřil rychlost světla? – Hvězdárna v Rokycanech a Plzni">
            <a:extLst>
              <a:ext uri="{FF2B5EF4-FFF2-40B4-BE49-F238E27FC236}">
                <a16:creationId xmlns:a16="http://schemas.microsoft.com/office/drawing/2014/main" id="{A3C3D102-9E96-4B14-B94C-90D9C1F08C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3"/>
          <a:stretch/>
        </p:blipFill>
        <p:spPr bwMode="auto">
          <a:xfrm>
            <a:off x="20" y="10"/>
            <a:ext cx="5997616" cy="4306823"/>
          </a:xfrm>
          <a:custGeom>
            <a:avLst/>
            <a:gdLst/>
            <a:ahLst/>
            <a:cxnLst/>
            <a:rect l="l" t="t" r="r" b="b"/>
            <a:pathLst>
              <a:path w="5997636" h="4306833">
                <a:moveTo>
                  <a:pt x="0" y="0"/>
                </a:moveTo>
                <a:lnTo>
                  <a:pt x="5997636" y="0"/>
                </a:lnTo>
                <a:lnTo>
                  <a:pt x="5997636" y="4302053"/>
                </a:lnTo>
                <a:lnTo>
                  <a:pt x="5313331" y="4306748"/>
                </a:lnTo>
                <a:cubicBezTo>
                  <a:pt x="3800480" y="4309129"/>
                  <a:pt x="2093145" y="4262282"/>
                  <a:pt x="400746" y="4118385"/>
                </a:cubicBezTo>
                <a:lnTo>
                  <a:pt x="0" y="4081409"/>
                </a:lnTo>
                <a:lnTo>
                  <a:pt x="0" y="2982070"/>
                </a:lnTo>
                <a:lnTo>
                  <a:pt x="0" y="278994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Krystalový oscilátor QO 24,000MHz COF | GM electronic, spol. s.r.o.">
            <a:extLst>
              <a:ext uri="{FF2B5EF4-FFF2-40B4-BE49-F238E27FC236}">
                <a16:creationId xmlns:a16="http://schemas.microsoft.com/office/drawing/2014/main" id="{17786984-7945-4213-B527-4BA788524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4702"/>
          <a:stretch/>
        </p:blipFill>
        <p:spPr bwMode="auto">
          <a:xfrm>
            <a:off x="6176435" y="10"/>
            <a:ext cx="6015565" cy="4299555"/>
          </a:xfrm>
          <a:custGeom>
            <a:avLst/>
            <a:gdLst/>
            <a:ahLst/>
            <a:cxnLst/>
            <a:rect l="l" t="t" r="r" b="b"/>
            <a:pathLst>
              <a:path w="6015565" h="4299565">
                <a:moveTo>
                  <a:pt x="0" y="0"/>
                </a:moveTo>
                <a:lnTo>
                  <a:pt x="6015565" y="0"/>
                </a:lnTo>
                <a:lnTo>
                  <a:pt x="6015565" y="2789945"/>
                </a:lnTo>
                <a:lnTo>
                  <a:pt x="6015565" y="2982070"/>
                </a:lnTo>
                <a:lnTo>
                  <a:pt x="6015565" y="3957888"/>
                </a:lnTo>
                <a:lnTo>
                  <a:pt x="5937368" y="3966171"/>
                </a:lnTo>
                <a:cubicBezTo>
                  <a:pt x="3963073" y="4164120"/>
                  <a:pt x="2060717" y="4257123"/>
                  <a:pt x="577162" y="4289728"/>
                </a:cubicBezTo>
                <a:lnTo>
                  <a:pt x="0" y="429956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29A00F-2A79-469C-A9A6-F97608083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776" y="4571423"/>
            <a:ext cx="5208544" cy="1770300"/>
          </a:xfrm>
        </p:spPr>
        <p:txBody>
          <a:bodyPr anchor="ctr">
            <a:normAutofit/>
          </a:bodyPr>
          <a:lstStyle/>
          <a:p>
            <a:r>
              <a:rPr lang="cs-CZ" sz="1800" dirty="0"/>
              <a:t>Vzniká v obvodu střídavého proudu, který má k sobě připojenou anténu.</a:t>
            </a:r>
          </a:p>
          <a:p>
            <a:r>
              <a:rPr lang="cs-CZ" sz="1800" dirty="0"/>
              <a:t>V prostoru se pohybují rychlostí hraničící s rychlostí světla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4BB59C0-3634-4AFD-95CB-344D7517E76A}"/>
              </a:ext>
            </a:extLst>
          </p:cNvPr>
          <p:cNvSpPr txBox="1"/>
          <p:nvPr/>
        </p:nvSpPr>
        <p:spPr>
          <a:xfrm>
            <a:off x="6191776" y="3902507"/>
            <a:ext cx="1015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Oscilátor</a:t>
            </a:r>
          </a:p>
        </p:txBody>
      </p:sp>
    </p:spTree>
    <p:extLst>
      <p:ext uri="{BB962C8B-B14F-4D97-AF65-F5344CB8AC3E}">
        <p14:creationId xmlns:p14="http://schemas.microsoft.com/office/powerpoint/2010/main" val="428610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0254CA3B-E4C2-42DE-B87E-81CBDEAF2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0" y="4563895"/>
            <a:ext cx="5109005" cy="1777829"/>
          </a:xfrm>
        </p:spPr>
        <p:txBody>
          <a:bodyPr>
            <a:normAutofit/>
          </a:bodyPr>
          <a:lstStyle/>
          <a:p>
            <a:pPr algn="r"/>
            <a:r>
              <a:rPr lang="cs-CZ" sz="4000" dirty="0">
                <a:latin typeface="Agency FB" panose="020B0503020202020204" pitchFamily="34" charset="0"/>
              </a:rPr>
              <a:t>Rozhlas a televize</a:t>
            </a:r>
          </a:p>
        </p:txBody>
      </p:sp>
      <p:pic>
        <p:nvPicPr>
          <p:cNvPr id="2054" name="Picture 6" descr="Inženýři poslali fotografii skrze radiové vlny – Neaktuality.cz">
            <a:extLst>
              <a:ext uri="{FF2B5EF4-FFF2-40B4-BE49-F238E27FC236}">
                <a16:creationId xmlns:a16="http://schemas.microsoft.com/office/drawing/2014/main" id="{A72D85F1-A908-44A1-8330-690D7B1B29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6" b="10875"/>
          <a:stretch/>
        </p:blipFill>
        <p:spPr bwMode="auto">
          <a:xfrm>
            <a:off x="0" y="-14102"/>
            <a:ext cx="5997616" cy="4306823"/>
          </a:xfrm>
          <a:custGeom>
            <a:avLst/>
            <a:gdLst/>
            <a:ahLst/>
            <a:cxnLst/>
            <a:rect l="l" t="t" r="r" b="b"/>
            <a:pathLst>
              <a:path w="5997636" h="4306833">
                <a:moveTo>
                  <a:pt x="0" y="0"/>
                </a:moveTo>
                <a:lnTo>
                  <a:pt x="5997636" y="0"/>
                </a:lnTo>
                <a:lnTo>
                  <a:pt x="5997636" y="4302053"/>
                </a:lnTo>
                <a:lnTo>
                  <a:pt x="5313331" y="4306748"/>
                </a:lnTo>
                <a:cubicBezTo>
                  <a:pt x="3800480" y="4309129"/>
                  <a:pt x="2093145" y="4262282"/>
                  <a:pt x="400746" y="4118385"/>
                </a:cubicBezTo>
                <a:lnTo>
                  <a:pt x="0" y="4081409"/>
                </a:lnTo>
                <a:lnTo>
                  <a:pt x="0" y="2982070"/>
                </a:lnTo>
                <a:lnTo>
                  <a:pt x="0" y="278994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ádiové vlny | Eduportál Techmania">
            <a:extLst>
              <a:ext uri="{FF2B5EF4-FFF2-40B4-BE49-F238E27FC236}">
                <a16:creationId xmlns:a16="http://schemas.microsoft.com/office/drawing/2014/main" id="{41C4489D-D2F2-4907-AAE4-504809609E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7"/>
          <a:stretch/>
        </p:blipFill>
        <p:spPr bwMode="auto">
          <a:xfrm>
            <a:off x="6176435" y="10"/>
            <a:ext cx="6015565" cy="4299555"/>
          </a:xfrm>
          <a:custGeom>
            <a:avLst/>
            <a:gdLst/>
            <a:ahLst/>
            <a:cxnLst/>
            <a:rect l="l" t="t" r="r" b="b"/>
            <a:pathLst>
              <a:path w="6015565" h="4299565">
                <a:moveTo>
                  <a:pt x="0" y="0"/>
                </a:moveTo>
                <a:lnTo>
                  <a:pt x="6015565" y="0"/>
                </a:lnTo>
                <a:lnTo>
                  <a:pt x="6015565" y="2789945"/>
                </a:lnTo>
                <a:lnTo>
                  <a:pt x="6015565" y="2982070"/>
                </a:lnTo>
                <a:lnTo>
                  <a:pt x="6015565" y="3957888"/>
                </a:lnTo>
                <a:lnTo>
                  <a:pt x="5937368" y="3966171"/>
                </a:lnTo>
                <a:cubicBezTo>
                  <a:pt x="3963073" y="4164120"/>
                  <a:pt x="2060717" y="4257123"/>
                  <a:pt x="577162" y="4289728"/>
                </a:cubicBezTo>
                <a:lnTo>
                  <a:pt x="0" y="429956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29A00F-2A79-469C-A9A6-F97608083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3727" y="4839040"/>
            <a:ext cx="5208544" cy="1770300"/>
          </a:xfrm>
        </p:spPr>
        <p:txBody>
          <a:bodyPr anchor="ctr">
            <a:normAutofit/>
          </a:bodyPr>
          <a:lstStyle/>
          <a:p>
            <a:r>
              <a:rPr lang="cs-CZ" sz="1700" dirty="0"/>
              <a:t>Pro přenos audiovizuálních informací využívají radiových vln</a:t>
            </a:r>
          </a:p>
          <a:p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41970662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9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9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0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1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2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3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4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5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6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7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8C397955-CE82-404A-B57F-3DC9027B8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0" y="4563895"/>
            <a:ext cx="5109005" cy="1777829"/>
          </a:xfrm>
        </p:spPr>
        <p:txBody>
          <a:bodyPr>
            <a:normAutofit/>
          </a:bodyPr>
          <a:lstStyle/>
          <a:p>
            <a:pPr algn="r"/>
            <a:r>
              <a:rPr lang="cs-CZ" sz="4000" dirty="0">
                <a:latin typeface="Agency FB" panose="020B0503020202020204" pitchFamily="34" charset="0"/>
              </a:rPr>
              <a:t>Historie rozhlasu</a:t>
            </a:r>
          </a:p>
        </p:txBody>
      </p:sp>
      <p:pic>
        <p:nvPicPr>
          <p:cNvPr id="5" name="Obrázek 4" descr="Obsah obrázku text, interiér, bílá&#10;&#10;Popis byl vytvořen automaticky">
            <a:extLst>
              <a:ext uri="{FF2B5EF4-FFF2-40B4-BE49-F238E27FC236}">
                <a16:creationId xmlns:a16="http://schemas.microsoft.com/office/drawing/2014/main" id="{FB31A4DE-574A-4254-96E8-8A34EBE561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" r="1" b="1"/>
          <a:stretch/>
        </p:blipFill>
        <p:spPr>
          <a:xfrm>
            <a:off x="20" y="10"/>
            <a:ext cx="5997616" cy="4306823"/>
          </a:xfrm>
          <a:custGeom>
            <a:avLst/>
            <a:gdLst/>
            <a:ahLst/>
            <a:cxnLst/>
            <a:rect l="l" t="t" r="r" b="b"/>
            <a:pathLst>
              <a:path w="5997636" h="4306833">
                <a:moveTo>
                  <a:pt x="0" y="0"/>
                </a:moveTo>
                <a:lnTo>
                  <a:pt x="5997636" y="0"/>
                </a:lnTo>
                <a:lnTo>
                  <a:pt x="5997636" y="4302053"/>
                </a:lnTo>
                <a:lnTo>
                  <a:pt x="5313331" y="4306748"/>
                </a:lnTo>
                <a:cubicBezTo>
                  <a:pt x="3800480" y="4309129"/>
                  <a:pt x="2093145" y="4262282"/>
                  <a:pt x="400746" y="4118385"/>
                </a:cubicBezTo>
                <a:lnTo>
                  <a:pt x="0" y="4081409"/>
                </a:lnTo>
                <a:lnTo>
                  <a:pt x="0" y="2982070"/>
                </a:lnTo>
                <a:lnTo>
                  <a:pt x="0" y="2789945"/>
                </a:lnTo>
                <a:close/>
              </a:path>
            </a:pathLst>
          </a:cu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B50C60EC-CEFD-4879-830B-65FBC34564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2" r="1" b="1"/>
          <a:stretch/>
        </p:blipFill>
        <p:spPr bwMode="auto">
          <a:xfrm>
            <a:off x="6176435" y="10"/>
            <a:ext cx="6015565" cy="4299555"/>
          </a:xfrm>
          <a:custGeom>
            <a:avLst/>
            <a:gdLst/>
            <a:ahLst/>
            <a:cxnLst/>
            <a:rect l="l" t="t" r="r" b="b"/>
            <a:pathLst>
              <a:path w="6015565" h="4299565">
                <a:moveTo>
                  <a:pt x="0" y="0"/>
                </a:moveTo>
                <a:lnTo>
                  <a:pt x="6015565" y="0"/>
                </a:lnTo>
                <a:lnTo>
                  <a:pt x="6015565" y="2789945"/>
                </a:lnTo>
                <a:lnTo>
                  <a:pt x="6015565" y="2982070"/>
                </a:lnTo>
                <a:lnTo>
                  <a:pt x="6015565" y="3957888"/>
                </a:lnTo>
                <a:lnTo>
                  <a:pt x="5937368" y="3966171"/>
                </a:lnTo>
                <a:cubicBezTo>
                  <a:pt x="3963073" y="4164120"/>
                  <a:pt x="2060717" y="4257123"/>
                  <a:pt x="577162" y="4289728"/>
                </a:cubicBezTo>
                <a:lnTo>
                  <a:pt x="0" y="429956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9EB397-BE95-496E-8F48-D4E5A325F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776" y="4571423"/>
            <a:ext cx="5208544" cy="1770300"/>
          </a:xfrm>
        </p:spPr>
        <p:txBody>
          <a:bodyPr anchor="ctr">
            <a:normAutofit/>
          </a:bodyPr>
          <a:lstStyle/>
          <a:p>
            <a:r>
              <a:rPr lang="cs-CZ" sz="1700" dirty="0"/>
              <a:t>První rozhlasové vysílání bylo 24. 12. 1906</a:t>
            </a:r>
          </a:p>
          <a:p>
            <a:r>
              <a:rPr lang="cs-CZ" sz="1700" dirty="0"/>
              <a:t>Roku 1908 byla vysílána hudba z </a:t>
            </a:r>
            <a:r>
              <a:rPr lang="cs-CZ" sz="1700" dirty="0" err="1"/>
              <a:t>Eiffelovky</a:t>
            </a:r>
            <a:r>
              <a:rPr lang="cs-CZ" sz="1700" dirty="0"/>
              <a:t> do 700 km</a:t>
            </a:r>
          </a:p>
          <a:p>
            <a:r>
              <a:rPr lang="cs-CZ" sz="1700" dirty="0"/>
              <a:t>13. 1. 1910 se vysílal přímý přenos opery z New Yorku</a:t>
            </a:r>
            <a:endParaRPr lang="cs-CZ" sz="1700" dirty="0">
              <a:cs typeface="Calibri"/>
            </a:endParaRPr>
          </a:p>
          <a:p>
            <a:r>
              <a:rPr lang="cs-CZ" sz="1700" dirty="0"/>
              <a:t>V Československu bylo první rozhlasové vysílání roku 1923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C0E4F8A-3E40-455D-9118-0DCF0D3595CB}"/>
              </a:ext>
            </a:extLst>
          </p:cNvPr>
          <p:cNvSpPr txBox="1"/>
          <p:nvPr/>
        </p:nvSpPr>
        <p:spPr>
          <a:xfrm>
            <a:off x="6184893" y="3881496"/>
            <a:ext cx="2028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Rozhlasový přijímač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A0905DB-6C94-4CF3-8885-FD2B0D96B94B}"/>
              </a:ext>
            </a:extLst>
          </p:cNvPr>
          <p:cNvSpPr txBox="1"/>
          <p:nvPr/>
        </p:nvSpPr>
        <p:spPr>
          <a:xfrm>
            <a:off x="2617468" y="3875685"/>
            <a:ext cx="3394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Československá rozhlasová stanice</a:t>
            </a:r>
          </a:p>
        </p:txBody>
      </p:sp>
    </p:spTree>
    <p:extLst>
      <p:ext uri="{BB962C8B-B14F-4D97-AF65-F5344CB8AC3E}">
        <p14:creationId xmlns:p14="http://schemas.microsoft.com/office/powerpoint/2010/main" val="32112820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42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3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4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5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6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7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8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9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0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8C397955-CE82-404A-B57F-3DC9027B8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0" y="4563895"/>
            <a:ext cx="5109005" cy="1777829"/>
          </a:xfrm>
        </p:spPr>
        <p:txBody>
          <a:bodyPr>
            <a:normAutofit/>
          </a:bodyPr>
          <a:lstStyle/>
          <a:p>
            <a:pPr algn="r"/>
            <a:r>
              <a:rPr lang="cs-CZ" sz="4000" dirty="0">
                <a:latin typeface="Agency FB" panose="020B0503020202020204" pitchFamily="34" charset="0"/>
              </a:rPr>
              <a:t>Historie televize</a:t>
            </a:r>
          </a:p>
        </p:txBody>
      </p:sp>
      <p:pic>
        <p:nvPicPr>
          <p:cNvPr id="8196" name="Picture 4" descr="Obsah obrázku osoba, patro, interiér, zeď&#10;&#10;Popis byl vytvořen automaticky">
            <a:extLst>
              <a:ext uri="{FF2B5EF4-FFF2-40B4-BE49-F238E27FC236}">
                <a16:creationId xmlns:a16="http://schemas.microsoft.com/office/drawing/2014/main" id="{0D7B5786-DBA4-4194-B339-0C7F28FB84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66" r="1" b="21342"/>
          <a:stretch/>
        </p:blipFill>
        <p:spPr bwMode="auto">
          <a:xfrm>
            <a:off x="20" y="10"/>
            <a:ext cx="5997616" cy="4306823"/>
          </a:xfrm>
          <a:custGeom>
            <a:avLst/>
            <a:gdLst/>
            <a:ahLst/>
            <a:cxnLst/>
            <a:rect l="l" t="t" r="r" b="b"/>
            <a:pathLst>
              <a:path w="5997636" h="4306833">
                <a:moveTo>
                  <a:pt x="0" y="0"/>
                </a:moveTo>
                <a:lnTo>
                  <a:pt x="5997636" y="0"/>
                </a:lnTo>
                <a:lnTo>
                  <a:pt x="5997636" y="4302053"/>
                </a:lnTo>
                <a:lnTo>
                  <a:pt x="5313331" y="4306748"/>
                </a:lnTo>
                <a:cubicBezTo>
                  <a:pt x="3800480" y="4309129"/>
                  <a:pt x="2093145" y="4262282"/>
                  <a:pt x="400746" y="4118385"/>
                </a:cubicBezTo>
                <a:lnTo>
                  <a:pt x="0" y="4081409"/>
                </a:lnTo>
                <a:lnTo>
                  <a:pt x="0" y="2982070"/>
                </a:lnTo>
                <a:lnTo>
                  <a:pt x="0" y="278994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Technický vývoj televize v datech a souvislostech — Televizní technika —  Historie — Vše o ČT — Česká televize">
            <a:extLst>
              <a:ext uri="{FF2B5EF4-FFF2-40B4-BE49-F238E27FC236}">
                <a16:creationId xmlns:a16="http://schemas.microsoft.com/office/drawing/2014/main" id="{0FBBAA6A-911C-4C32-8A90-6DD1D5FB8A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0" r="-1" b="-1"/>
          <a:stretch/>
        </p:blipFill>
        <p:spPr bwMode="auto">
          <a:xfrm>
            <a:off x="6176435" y="10"/>
            <a:ext cx="6015565" cy="4299555"/>
          </a:xfrm>
          <a:custGeom>
            <a:avLst/>
            <a:gdLst/>
            <a:ahLst/>
            <a:cxnLst/>
            <a:rect l="l" t="t" r="r" b="b"/>
            <a:pathLst>
              <a:path w="6015565" h="4299565">
                <a:moveTo>
                  <a:pt x="0" y="0"/>
                </a:moveTo>
                <a:lnTo>
                  <a:pt x="6015565" y="0"/>
                </a:lnTo>
                <a:lnTo>
                  <a:pt x="6015565" y="2789945"/>
                </a:lnTo>
                <a:lnTo>
                  <a:pt x="6015565" y="2982070"/>
                </a:lnTo>
                <a:lnTo>
                  <a:pt x="6015565" y="3957888"/>
                </a:lnTo>
                <a:lnTo>
                  <a:pt x="5937368" y="3966171"/>
                </a:lnTo>
                <a:cubicBezTo>
                  <a:pt x="3963073" y="4164120"/>
                  <a:pt x="2060717" y="4257123"/>
                  <a:pt x="577162" y="4289728"/>
                </a:cubicBezTo>
                <a:lnTo>
                  <a:pt x="0" y="429956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9EB397-BE95-496E-8F48-D4E5A325F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776" y="4571423"/>
            <a:ext cx="5208544" cy="1770300"/>
          </a:xfrm>
        </p:spPr>
        <p:txBody>
          <a:bodyPr anchor="ctr">
            <a:normAutofit/>
          </a:bodyPr>
          <a:lstStyle/>
          <a:p>
            <a:r>
              <a:rPr lang="cs-CZ" sz="1800"/>
              <a:t>Již v roce 1880 byl podán první návrh na vysílací a přijímací stanici</a:t>
            </a:r>
          </a:p>
          <a:p>
            <a:r>
              <a:rPr lang="cs-CZ" sz="1800"/>
              <a:t>Roku 1911 se podařil přenos elektrickou cestou</a:t>
            </a:r>
          </a:p>
          <a:p>
            <a:r>
              <a:rPr lang="cs-CZ" sz="1800"/>
              <a:t>V roce 1928 se už přenášel obraz přes Atlantik z Londýna do Newyorku</a:t>
            </a:r>
          </a:p>
        </p:txBody>
      </p:sp>
    </p:spTree>
    <p:extLst>
      <p:ext uri="{BB962C8B-B14F-4D97-AF65-F5344CB8AC3E}">
        <p14:creationId xmlns:p14="http://schemas.microsoft.com/office/powerpoint/2010/main" val="1777210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74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05" name="Group 76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8C397955-CE82-404A-B57F-3DC9027B8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0" y="4563895"/>
            <a:ext cx="5109005" cy="1777829"/>
          </a:xfrm>
        </p:spPr>
        <p:txBody>
          <a:bodyPr>
            <a:normAutofit/>
          </a:bodyPr>
          <a:lstStyle/>
          <a:p>
            <a:pPr algn="r"/>
            <a:r>
              <a:rPr lang="cs-CZ" sz="4000" dirty="0">
                <a:latin typeface="Agency FB" panose="020B0503020202020204" pitchFamily="34" charset="0"/>
              </a:rPr>
              <a:t>Historie radiotelegrafie</a:t>
            </a:r>
          </a:p>
        </p:txBody>
      </p:sp>
      <p:pic>
        <p:nvPicPr>
          <p:cNvPr id="4102" name="Picture 6" descr="Telegraf | Europeana">
            <a:extLst>
              <a:ext uri="{FF2B5EF4-FFF2-40B4-BE49-F238E27FC236}">
                <a16:creationId xmlns:a16="http://schemas.microsoft.com/office/drawing/2014/main" id="{DD011C0D-1E8E-4FF9-8696-046E8A20A4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7" r="3" b="3"/>
          <a:stretch/>
        </p:blipFill>
        <p:spPr bwMode="auto">
          <a:xfrm>
            <a:off x="-7944" y="-5709"/>
            <a:ext cx="6005579" cy="4312542"/>
          </a:xfrm>
          <a:custGeom>
            <a:avLst/>
            <a:gdLst/>
            <a:ahLst/>
            <a:cxnLst/>
            <a:rect l="l" t="t" r="r" b="b"/>
            <a:pathLst>
              <a:path w="5997636" h="4306833">
                <a:moveTo>
                  <a:pt x="0" y="0"/>
                </a:moveTo>
                <a:lnTo>
                  <a:pt x="5997636" y="0"/>
                </a:lnTo>
                <a:lnTo>
                  <a:pt x="5997636" y="4302053"/>
                </a:lnTo>
                <a:lnTo>
                  <a:pt x="5313331" y="4306748"/>
                </a:lnTo>
                <a:cubicBezTo>
                  <a:pt x="3800480" y="4309129"/>
                  <a:pt x="2093145" y="4262282"/>
                  <a:pt x="400746" y="4118385"/>
                </a:cubicBezTo>
                <a:lnTo>
                  <a:pt x="0" y="4081409"/>
                </a:lnTo>
                <a:lnTo>
                  <a:pt x="0" y="2982070"/>
                </a:lnTo>
                <a:lnTo>
                  <a:pt x="0" y="278994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B9667C8D-16B0-40B4-A8FF-29A007B792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755"/>
          <a:stretch/>
        </p:blipFill>
        <p:spPr bwMode="auto">
          <a:xfrm>
            <a:off x="6176435" y="10"/>
            <a:ext cx="6015565" cy="4299555"/>
          </a:xfrm>
          <a:custGeom>
            <a:avLst/>
            <a:gdLst/>
            <a:ahLst/>
            <a:cxnLst/>
            <a:rect l="l" t="t" r="r" b="b"/>
            <a:pathLst>
              <a:path w="6015565" h="4299565">
                <a:moveTo>
                  <a:pt x="0" y="0"/>
                </a:moveTo>
                <a:lnTo>
                  <a:pt x="6015565" y="0"/>
                </a:lnTo>
                <a:lnTo>
                  <a:pt x="6015565" y="2789945"/>
                </a:lnTo>
                <a:lnTo>
                  <a:pt x="6015565" y="2982070"/>
                </a:lnTo>
                <a:lnTo>
                  <a:pt x="6015565" y="3957888"/>
                </a:lnTo>
                <a:lnTo>
                  <a:pt x="5937368" y="3966171"/>
                </a:lnTo>
                <a:cubicBezTo>
                  <a:pt x="3963073" y="4164120"/>
                  <a:pt x="2060717" y="4257123"/>
                  <a:pt x="577162" y="4289728"/>
                </a:cubicBezTo>
                <a:lnTo>
                  <a:pt x="0" y="429956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9EB397-BE95-496E-8F48-D4E5A325F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776" y="4571423"/>
            <a:ext cx="5208544" cy="1770300"/>
          </a:xfrm>
        </p:spPr>
        <p:txBody>
          <a:bodyPr anchor="ctr">
            <a:normAutofit/>
          </a:bodyPr>
          <a:lstStyle/>
          <a:p>
            <a:r>
              <a:rPr lang="cs-CZ" sz="1700"/>
              <a:t>Roku 1894 začaly pokusy s radiotelegrafií</a:t>
            </a:r>
          </a:p>
          <a:p>
            <a:r>
              <a:rPr lang="cs-CZ" sz="1700"/>
              <a:t>Záznamy jsou dochovány z Ruska a Británie</a:t>
            </a:r>
          </a:p>
          <a:p>
            <a:r>
              <a:rPr lang="cs-CZ" sz="1700"/>
              <a:t>Alexandr Popov – 1895 – přenos zprávy na 250 m</a:t>
            </a:r>
          </a:p>
          <a:p>
            <a:r>
              <a:rPr lang="cs-CZ" sz="1700"/>
              <a:t>Guglielmo Marconi – přenos zprávy na 18 km</a:t>
            </a:r>
          </a:p>
          <a:p>
            <a:r>
              <a:rPr lang="cs-CZ" sz="1700"/>
              <a:t>12. 12. 1901 – přenos zprávy přes Atlantský oceán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F41FF71-7396-468A-9A00-554A58EE8CBF}"/>
              </a:ext>
            </a:extLst>
          </p:cNvPr>
          <p:cNvSpPr txBox="1"/>
          <p:nvPr/>
        </p:nvSpPr>
        <p:spPr>
          <a:xfrm>
            <a:off x="6158751" y="3914317"/>
            <a:ext cx="1900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chemeClr val="bg1"/>
                </a:solidFill>
              </a:rPr>
              <a:t>Marconi</a:t>
            </a:r>
            <a:r>
              <a:rPr lang="cs-CZ" dirty="0">
                <a:solidFill>
                  <a:schemeClr val="bg1"/>
                </a:solidFill>
              </a:rPr>
              <a:t> a telegraf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CE0660C-870A-45FE-9BF2-CE7F2ABA3DF5}"/>
              </a:ext>
            </a:extLst>
          </p:cNvPr>
          <p:cNvSpPr txBox="1"/>
          <p:nvPr/>
        </p:nvSpPr>
        <p:spPr>
          <a:xfrm>
            <a:off x="5108568" y="3917573"/>
            <a:ext cx="924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Telegraf</a:t>
            </a:r>
          </a:p>
        </p:txBody>
      </p:sp>
    </p:spTree>
    <p:extLst>
      <p:ext uri="{BB962C8B-B14F-4D97-AF65-F5344CB8AC3E}">
        <p14:creationId xmlns:p14="http://schemas.microsoft.com/office/powerpoint/2010/main" val="29976069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1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9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0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1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2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3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4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5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6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7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8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9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8C397955-CE82-404A-B57F-3DC9027B8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0" y="4563895"/>
            <a:ext cx="5109005" cy="1777829"/>
          </a:xfrm>
        </p:spPr>
        <p:txBody>
          <a:bodyPr>
            <a:normAutofit/>
          </a:bodyPr>
          <a:lstStyle/>
          <a:p>
            <a:pPr algn="r"/>
            <a:r>
              <a:rPr lang="cs-CZ" sz="4000" dirty="0">
                <a:latin typeface="Agency FB" panose="020B0503020202020204" pitchFamily="34" charset="0"/>
              </a:rPr>
              <a:t>Novinky</a:t>
            </a:r>
          </a:p>
        </p:txBody>
      </p:sp>
      <p:pic>
        <p:nvPicPr>
          <p:cNvPr id="31" name="Picture 4" descr="Záhadné rádiové vlny z vesmíru se pravidelně opakují - Novinky.cz">
            <a:extLst>
              <a:ext uri="{FF2B5EF4-FFF2-40B4-BE49-F238E27FC236}">
                <a16:creationId xmlns:a16="http://schemas.microsoft.com/office/drawing/2014/main" id="{2BC5EF41-192A-4C57-B1CD-057090C973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16" b="1"/>
          <a:stretch/>
        </p:blipFill>
        <p:spPr bwMode="auto">
          <a:xfrm>
            <a:off x="20" y="10"/>
            <a:ext cx="5997616" cy="4306823"/>
          </a:xfrm>
          <a:custGeom>
            <a:avLst/>
            <a:gdLst/>
            <a:ahLst/>
            <a:cxnLst/>
            <a:rect l="l" t="t" r="r" b="b"/>
            <a:pathLst>
              <a:path w="5997636" h="4306833">
                <a:moveTo>
                  <a:pt x="0" y="0"/>
                </a:moveTo>
                <a:lnTo>
                  <a:pt x="5997636" y="0"/>
                </a:lnTo>
                <a:lnTo>
                  <a:pt x="5997636" y="4302053"/>
                </a:lnTo>
                <a:lnTo>
                  <a:pt x="5313331" y="4306748"/>
                </a:lnTo>
                <a:cubicBezTo>
                  <a:pt x="3800480" y="4309129"/>
                  <a:pt x="2093145" y="4262282"/>
                  <a:pt x="400746" y="4118385"/>
                </a:cubicBezTo>
                <a:lnTo>
                  <a:pt x="0" y="4081409"/>
                </a:lnTo>
                <a:lnTo>
                  <a:pt x="0" y="2982070"/>
                </a:lnTo>
                <a:lnTo>
                  <a:pt x="0" y="278994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Odborník prozradil, jestli se dá vystopovat chytrý telefon, když je vypnutý  - Sputnik Česká republika">
            <a:extLst>
              <a:ext uri="{FF2B5EF4-FFF2-40B4-BE49-F238E27FC236}">
                <a16:creationId xmlns:a16="http://schemas.microsoft.com/office/drawing/2014/main" id="{22A284C6-8551-4128-8CE4-5FF6D730B9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8" r="-2" b="-2"/>
          <a:stretch/>
        </p:blipFill>
        <p:spPr bwMode="auto">
          <a:xfrm>
            <a:off x="6176435" y="10"/>
            <a:ext cx="6015565" cy="4299555"/>
          </a:xfrm>
          <a:custGeom>
            <a:avLst/>
            <a:gdLst/>
            <a:ahLst/>
            <a:cxnLst/>
            <a:rect l="l" t="t" r="r" b="b"/>
            <a:pathLst>
              <a:path w="6015565" h="4299565">
                <a:moveTo>
                  <a:pt x="0" y="0"/>
                </a:moveTo>
                <a:lnTo>
                  <a:pt x="6015565" y="0"/>
                </a:lnTo>
                <a:lnTo>
                  <a:pt x="6015565" y="2789945"/>
                </a:lnTo>
                <a:lnTo>
                  <a:pt x="6015565" y="2982070"/>
                </a:lnTo>
                <a:lnTo>
                  <a:pt x="6015565" y="3957888"/>
                </a:lnTo>
                <a:lnTo>
                  <a:pt x="5937368" y="3966171"/>
                </a:lnTo>
                <a:cubicBezTo>
                  <a:pt x="3963073" y="4164120"/>
                  <a:pt x="2060717" y="4257123"/>
                  <a:pt x="577162" y="4289728"/>
                </a:cubicBezTo>
                <a:lnTo>
                  <a:pt x="0" y="429956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9EB397-BE95-496E-8F48-D4E5A325F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776" y="4571423"/>
            <a:ext cx="5208544" cy="1770300"/>
          </a:xfrm>
        </p:spPr>
        <p:txBody>
          <a:bodyPr anchor="ctr">
            <a:normAutofit/>
          </a:bodyPr>
          <a:lstStyle/>
          <a:p>
            <a:r>
              <a:rPr lang="cs-CZ" sz="1800" dirty="0"/>
              <a:t>Vědci přijímají pravidelné radiové vlny z vesmíru</a:t>
            </a:r>
          </a:p>
          <a:p>
            <a:r>
              <a:rPr lang="cs-CZ" sz="1800"/>
              <a:t>Radiové vlny vysílané mobilními telefony nejspíše škodí našemu tělu</a:t>
            </a:r>
          </a:p>
        </p:txBody>
      </p:sp>
    </p:spTree>
    <p:extLst>
      <p:ext uri="{BB962C8B-B14F-4D97-AF65-F5344CB8AC3E}">
        <p14:creationId xmlns:p14="http://schemas.microsoft.com/office/powerpoint/2010/main" val="37836590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42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46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7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8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9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0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1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2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3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4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8ABA8CDF-6A9C-4E35-A06B-1E73CE6E8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0" y="4563895"/>
            <a:ext cx="5109005" cy="1777829"/>
          </a:xfrm>
        </p:spPr>
        <p:txBody>
          <a:bodyPr>
            <a:normAutofit/>
          </a:bodyPr>
          <a:lstStyle/>
          <a:p>
            <a:pPr algn="r"/>
            <a:r>
              <a:rPr lang="cs-CZ" sz="4000" dirty="0">
                <a:latin typeface="Agency FB" panose="020B0503020202020204" pitchFamily="34" charset="0"/>
              </a:rPr>
              <a:t>Využití</a:t>
            </a:r>
          </a:p>
        </p:txBody>
      </p:sp>
      <p:pic>
        <p:nvPicPr>
          <p:cNvPr id="1034" name="Picture 10" descr="Petr Kulhánek: Nekrolog za Arecibo (1963–2020)">
            <a:extLst>
              <a:ext uri="{FF2B5EF4-FFF2-40B4-BE49-F238E27FC236}">
                <a16:creationId xmlns:a16="http://schemas.microsoft.com/office/drawing/2014/main" id="{D84810B5-9F49-481F-9958-00A8621F5A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1" b="6139"/>
          <a:stretch/>
        </p:blipFill>
        <p:spPr bwMode="auto">
          <a:xfrm>
            <a:off x="-9060" y="-14102"/>
            <a:ext cx="5997616" cy="4306823"/>
          </a:xfrm>
          <a:custGeom>
            <a:avLst/>
            <a:gdLst/>
            <a:ahLst/>
            <a:cxnLst/>
            <a:rect l="l" t="t" r="r" b="b"/>
            <a:pathLst>
              <a:path w="5997636" h="4306833">
                <a:moveTo>
                  <a:pt x="0" y="0"/>
                </a:moveTo>
                <a:lnTo>
                  <a:pt x="5997636" y="0"/>
                </a:lnTo>
                <a:lnTo>
                  <a:pt x="5997636" y="4302053"/>
                </a:lnTo>
                <a:lnTo>
                  <a:pt x="5313331" y="4306748"/>
                </a:lnTo>
                <a:cubicBezTo>
                  <a:pt x="3800480" y="4309129"/>
                  <a:pt x="2093145" y="4262282"/>
                  <a:pt x="400746" y="4118385"/>
                </a:cubicBezTo>
                <a:lnTo>
                  <a:pt x="0" y="4081409"/>
                </a:lnTo>
                <a:lnTo>
                  <a:pt x="0" y="2982070"/>
                </a:lnTo>
                <a:lnTo>
                  <a:pt x="0" y="278994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CC982C4-8CE4-459A-A4A2-1676B41017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6" r="-3" b="-3"/>
          <a:stretch/>
        </p:blipFill>
        <p:spPr bwMode="auto">
          <a:xfrm>
            <a:off x="6176435" y="10"/>
            <a:ext cx="6015565" cy="4299555"/>
          </a:xfrm>
          <a:custGeom>
            <a:avLst/>
            <a:gdLst/>
            <a:ahLst/>
            <a:cxnLst/>
            <a:rect l="l" t="t" r="r" b="b"/>
            <a:pathLst>
              <a:path w="6015565" h="4299565">
                <a:moveTo>
                  <a:pt x="0" y="0"/>
                </a:moveTo>
                <a:lnTo>
                  <a:pt x="6015565" y="0"/>
                </a:lnTo>
                <a:lnTo>
                  <a:pt x="6015565" y="2789945"/>
                </a:lnTo>
                <a:lnTo>
                  <a:pt x="6015565" y="2982070"/>
                </a:lnTo>
                <a:lnTo>
                  <a:pt x="6015565" y="3957888"/>
                </a:lnTo>
                <a:lnTo>
                  <a:pt x="5937368" y="3966171"/>
                </a:lnTo>
                <a:cubicBezTo>
                  <a:pt x="3963073" y="4164120"/>
                  <a:pt x="2060717" y="4257123"/>
                  <a:pt x="577162" y="4289728"/>
                </a:cubicBezTo>
                <a:lnTo>
                  <a:pt x="0" y="429956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CDB5B0-2554-4706-8DC9-7BF1A1C7F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776" y="4571423"/>
            <a:ext cx="5208544" cy="1770300"/>
          </a:xfrm>
        </p:spPr>
        <p:txBody>
          <a:bodyPr anchor="ctr">
            <a:normAutofit/>
          </a:bodyPr>
          <a:lstStyle/>
          <a:p>
            <a:r>
              <a:rPr lang="cs-CZ" sz="2200" dirty="0"/>
              <a:t>Radiová astronomie</a:t>
            </a:r>
          </a:p>
          <a:p>
            <a:pPr lvl="1"/>
            <a:r>
              <a:rPr lang="cs-CZ" sz="1800" dirty="0"/>
              <a:t>Přijímání radiových vln z vesmíru</a:t>
            </a:r>
          </a:p>
          <a:p>
            <a:r>
              <a:rPr lang="cs-CZ" sz="2200" dirty="0"/>
              <a:t>Radar</a:t>
            </a:r>
          </a:p>
        </p:txBody>
      </p:sp>
      <p:sp>
        <p:nvSpPr>
          <p:cNvPr id="4" name="AutoShape 6" descr="Poškozená observatoř Arecibo se nebude opravovat, přijde její demolice |  Svět hardware">
            <a:extLst>
              <a:ext uri="{FF2B5EF4-FFF2-40B4-BE49-F238E27FC236}">
                <a16:creationId xmlns:a16="http://schemas.microsoft.com/office/drawing/2014/main" id="{9C5227D9-7CD5-41D1-9B0C-AD292D9ABC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6" name="Picture 12" descr="EEC Weather Radars | The Weather Company, an IBM Business">
            <a:extLst>
              <a:ext uri="{FF2B5EF4-FFF2-40B4-BE49-F238E27FC236}">
                <a16:creationId xmlns:a16="http://schemas.microsoft.com/office/drawing/2014/main" id="{5825B7F0-C6C3-48F2-8F49-955FAC53F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662" y="4482175"/>
            <a:ext cx="3524536" cy="198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891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6716ED-3D56-4A98-B812-4EB1D118B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14168"/>
            <a:ext cx="7997518" cy="1042527"/>
          </a:xfrm>
        </p:spPr>
        <p:txBody>
          <a:bodyPr/>
          <a:lstStyle/>
          <a:p>
            <a:r>
              <a:rPr lang="cs-CZ" dirty="0"/>
              <a:t>Děkujeme za pozornost</a:t>
            </a:r>
          </a:p>
        </p:txBody>
      </p:sp>
    </p:spTree>
    <p:extLst>
      <p:ext uri="{BB962C8B-B14F-4D97-AF65-F5344CB8AC3E}">
        <p14:creationId xmlns:p14="http://schemas.microsoft.com/office/powerpoint/2010/main" val="241262325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203</Words>
  <Application>Microsoft Office PowerPoint</Application>
  <PresentationFormat>Širokoúhlá obrazovka</PresentationFormat>
  <Paragraphs>37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Office</vt:lpstr>
      <vt:lpstr>Prezentace aplikace PowerPoint</vt:lpstr>
      <vt:lpstr>Výroba a přenos</vt:lpstr>
      <vt:lpstr>Rozhlas a televize</vt:lpstr>
      <vt:lpstr>Historie rozhlasu</vt:lpstr>
      <vt:lpstr>Historie televize</vt:lpstr>
      <vt:lpstr>Historie radiotelegrafie</vt:lpstr>
      <vt:lpstr>Novinky</vt:lpstr>
      <vt:lpstr>Využití</vt:lpstr>
      <vt:lpstr>Děkujeme za pozornost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Ondra</dc:creator>
  <cp:lastModifiedBy>Ondra</cp:lastModifiedBy>
  <cp:revision>36</cp:revision>
  <dcterms:created xsi:type="dcterms:W3CDTF">2021-03-22T07:51:45Z</dcterms:created>
  <dcterms:modified xsi:type="dcterms:W3CDTF">2021-05-03T09:26:14Z</dcterms:modified>
</cp:coreProperties>
</file>