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1"/>
  </p:notesMasterIdLst>
  <p:sldIdLst>
    <p:sldId id="256" r:id="rId5"/>
    <p:sldId id="257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03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5FCB5-22BD-45B6-8626-3777AC1E57FC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77F69-C67B-4250-8039-F3FF3EAAC3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76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77F69-C67B-4250-8039-F3FF3EAAC3A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36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F701-52C5-4812-A248-BFC11597DC3D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34F4-3F95-4605-BE51-7F216C2F758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F701-52C5-4812-A248-BFC11597DC3D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34F4-3F95-4605-BE51-7F216C2F758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F701-52C5-4812-A248-BFC11597DC3D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34F4-3F95-4605-BE51-7F216C2F758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F701-52C5-4812-A248-BFC11597DC3D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34F4-3F95-4605-BE51-7F216C2F758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F701-52C5-4812-A248-BFC11597DC3D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34F4-3F95-4605-BE51-7F216C2F758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F701-52C5-4812-A248-BFC11597DC3D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34F4-3F95-4605-BE51-7F216C2F758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F701-52C5-4812-A248-BFC11597DC3D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34F4-3F95-4605-BE51-7F216C2F7586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F701-52C5-4812-A248-BFC11597DC3D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34F4-3F95-4605-BE51-7F216C2F758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F701-52C5-4812-A248-BFC11597DC3D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34F4-3F95-4605-BE51-7F216C2F758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F701-52C5-4812-A248-BFC11597DC3D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34F4-3F95-4605-BE51-7F216C2F7586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F701-52C5-4812-A248-BFC11597DC3D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534F4-3F95-4605-BE51-7F216C2F758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E85F701-52C5-4812-A248-BFC11597DC3D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EF534F4-3F95-4605-BE51-7F216C2F758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Rentgenové   a gama záření 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83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Microsoft, SpaceX Team Up to Bring Cloud Computing to Space - Nextgov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3" y="1556792"/>
            <a:ext cx="9155832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6781800" cy="952128"/>
          </a:xfrm>
        </p:spPr>
        <p:txBody>
          <a:bodyPr/>
          <a:lstStyle/>
          <a:p>
            <a:r>
              <a:rPr lang="cs-CZ" dirty="0"/>
              <a:t>Gama záření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196752"/>
            <a:ext cx="7632848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Původ</a:t>
            </a:r>
          </a:p>
          <a:p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Gama záření vzniká při radioaktivním rozpadu jader.</a:t>
            </a:r>
          </a:p>
          <a:p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Tzn. Například při jaderném výbuchu, na zemi se vyskytuje velmi zřídka, protože zemská atmosféra nepropouští gama záření z vesmíru. </a:t>
            </a:r>
          </a:p>
          <a:p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Gama záření ve vesmíru má mnoho zdrojů, v podstatě všechny objekty ve vesmíru produkují alespoň minimum gama záření</a:t>
            </a:r>
          </a:p>
          <a:p>
            <a:endParaRPr lang="cs-CZ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Využití</a:t>
            </a:r>
          </a:p>
          <a:p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sterilizace potravin a lékařských nástrojů (hubí bakterie)</a:t>
            </a:r>
          </a:p>
          <a:p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ozařování zhoubných nádorů při rakovině</a:t>
            </a:r>
          </a:p>
          <a:p>
            <a:pPr marL="0" indent="0">
              <a:buNone/>
            </a:pPr>
            <a:endParaRPr lang="cs-CZ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407696" y="5142360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i="1" dirty="0">
                <a:latin typeface="Bookman Old Style" panose="02050604050505020204" pitchFamily="18" charset="0"/>
              </a:rPr>
              <a:t>Při výbuchu atomové bomby, gama záření by bylo více nebezpečné než samotný výbuch</a:t>
            </a:r>
          </a:p>
        </p:txBody>
      </p:sp>
    </p:spTree>
    <p:extLst>
      <p:ext uri="{BB962C8B-B14F-4D97-AF65-F5344CB8AC3E}">
        <p14:creationId xmlns:p14="http://schemas.microsoft.com/office/powerpoint/2010/main" val="286249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3" t="5843" r="3934" b="5609"/>
          <a:stretch/>
        </p:blipFill>
        <p:spPr>
          <a:xfrm>
            <a:off x="6948264" y="4847431"/>
            <a:ext cx="2076450" cy="1466850"/>
          </a:xfrm>
          <a:prstGeom prst="rect">
            <a:avLst/>
          </a:prstGeom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6781800" cy="952128"/>
          </a:xfrm>
        </p:spPr>
        <p:txBody>
          <a:bodyPr/>
          <a:lstStyle/>
          <a:p>
            <a:r>
              <a:rPr lang="cs-CZ" dirty="0"/>
              <a:t>Rentgenové záření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340768"/>
            <a:ext cx="7056784" cy="4392488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Původ</a:t>
            </a:r>
          </a:p>
          <a:p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Základem mechanismu vzniku rentgenového záření je interakce</a:t>
            </a:r>
            <a:r>
              <a:rPr lang="cs-CZ" sz="16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elektronů uvolněných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termoemisí z katody s atomy anody.</a:t>
            </a:r>
          </a:p>
          <a:p>
            <a:pPr marL="0" indent="0">
              <a:buNone/>
            </a:pPr>
            <a:endParaRPr lang="cs-CZ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Vlastnosti</a:t>
            </a:r>
          </a:p>
          <a:p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Rentgenové záření </a:t>
            </a:r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ionizuje vzduch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, </a:t>
            </a:r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vyvolává světélkování některých látek, způsobuje zčernání fotografického filmu 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a působí také </a:t>
            </a:r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na živé organismy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. Záření prochází různými látkami, ale je jimi více nebo méně </a:t>
            </a:r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pohlcováno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cs-CZ" sz="18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64088" y="5589239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i="1" dirty="0">
                <a:latin typeface="Bookman Old Style" panose="02050604050505020204" pitchFamily="18" charset="0"/>
              </a:rPr>
              <a:t>Rentgenka v roce 1899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1" y="5138020"/>
            <a:ext cx="2295078" cy="148721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481139" y="5543707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i="1" dirty="0">
                <a:latin typeface="Bookman Old Style" panose="02050604050505020204" pitchFamily="18" charset="0"/>
              </a:rPr>
              <a:t>Rentgenky různých typů</a:t>
            </a:r>
          </a:p>
        </p:txBody>
      </p:sp>
    </p:spTree>
    <p:extLst>
      <p:ext uri="{BB962C8B-B14F-4D97-AF65-F5344CB8AC3E}">
        <p14:creationId xmlns:p14="http://schemas.microsoft.com/office/powerpoint/2010/main" val="112358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81" y="1500808"/>
            <a:ext cx="3517177" cy="493968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6781800" cy="952128"/>
          </a:xfrm>
        </p:spPr>
        <p:txBody>
          <a:bodyPr/>
          <a:lstStyle/>
          <a:p>
            <a:r>
              <a:rPr lang="cs-CZ" dirty="0"/>
              <a:t>Rentgenové záření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196752"/>
            <a:ext cx="4680520" cy="4392488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Objevení</a:t>
            </a:r>
          </a:p>
          <a:p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Rentgenové paprsky byly </a:t>
            </a:r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objeveny 8. listopadu 1895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W. C. </a:t>
            </a:r>
            <a:r>
              <a:rPr lang="cs-CZ" sz="1800" b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Röntgenem</a:t>
            </a:r>
            <a:endParaRPr lang="cs-CZ" sz="18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Calibri" panose="020F0502020204030204" pitchFamily="34" charset="0"/>
            </a:endParaRPr>
          </a:p>
          <a:p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První vědeckou zprávu podal jejich objevitel </a:t>
            </a:r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28. prosince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. </a:t>
            </a:r>
          </a:p>
          <a:p>
            <a:r>
              <a:rPr lang="cs-CZ" sz="1800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Röntgen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nazval nově objevené záření </a:t>
            </a:r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"paprsky X"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, ale už zakrátko navrhli </a:t>
            </a:r>
            <a:r>
              <a:rPr lang="cs-CZ" sz="1800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Röntgenovi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vědečtí kolegové, aby byly nazvány jeho jménem</a:t>
            </a:r>
          </a:p>
        </p:txBody>
      </p:sp>
    </p:spTree>
    <p:extLst>
      <p:ext uri="{BB962C8B-B14F-4D97-AF65-F5344CB8AC3E}">
        <p14:creationId xmlns:p14="http://schemas.microsoft.com/office/powerpoint/2010/main" val="141640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6781800" cy="952128"/>
          </a:xfrm>
        </p:spPr>
        <p:txBody>
          <a:bodyPr/>
          <a:lstStyle/>
          <a:p>
            <a:r>
              <a:rPr lang="cs-CZ" dirty="0"/>
              <a:t>Rentgenové záření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340768"/>
            <a:ext cx="612068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Využití</a:t>
            </a:r>
          </a:p>
          <a:p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lékařská diagnostika, průmyslová diagnostika</a:t>
            </a:r>
          </a:p>
          <a:p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jedna z nejužívanějších metod ke </a:t>
            </a:r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zjištění rozličných defektů 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v těle pacienta</a:t>
            </a:r>
          </a:p>
          <a:p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zjištění </a:t>
            </a:r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zlomeniny 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či jiného poškození v těle pacienta, se rentgen také používá k účelům </a:t>
            </a:r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terapeutickým</a:t>
            </a:r>
            <a:endParaRPr lang="cs-CZ" sz="18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Calibri" panose="020F0502020204030204" pitchFamily="34" charset="0"/>
            </a:endParaRPr>
          </a:p>
          <a:p>
            <a:pPr fontAlgn="base"/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Spolu s objevem </a:t>
            </a:r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radioaktivity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otevřelo </a:t>
            </a:r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rentgenové záření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cestu ke vzniku </a:t>
            </a:r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moderní fyziky.</a:t>
            </a:r>
            <a:br>
              <a:rPr lang="cs-CZ" sz="1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</a:br>
            <a:endParaRPr lang="cs-CZ" sz="18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21" y="453664"/>
            <a:ext cx="3024336" cy="206769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280845" y="5157192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i="1" dirty="0">
                <a:latin typeface="Bookman Old Style" panose="02050604050505020204" pitchFamily="18" charset="0"/>
              </a:rPr>
              <a:t>Urychlovač částic = je technické zařízení, používané pro dodání kinetické energie nabitým částicím (ionty nebo elektrony či pozitrony)</a:t>
            </a:r>
          </a:p>
        </p:txBody>
      </p:sp>
    </p:spTree>
    <p:extLst>
      <p:ext uri="{BB962C8B-B14F-4D97-AF65-F5344CB8AC3E}">
        <p14:creationId xmlns:p14="http://schemas.microsoft.com/office/powerpoint/2010/main" val="1072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6781800" cy="952128"/>
          </a:xfrm>
        </p:spPr>
        <p:txBody>
          <a:bodyPr>
            <a:normAutofit fontScale="90000"/>
          </a:bodyPr>
          <a:lstStyle/>
          <a:p>
            <a:r>
              <a:rPr lang="cs-CZ" dirty="0"/>
              <a:t>Porovnání RTG a Gama záření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340768"/>
            <a:ext cx="612068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Do spektrálního pásma </a:t>
            </a:r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gama záření 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zasahuje </a:t>
            </a:r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i velmi tvrdé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rentgenové záření. Tyto dva druhy záření rozlišujeme podle </a:t>
            </a:r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původu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. Foton </a:t>
            </a:r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rentgenového záření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vzniká </a:t>
            </a:r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v atomovém obalu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, kdežto záření </a:t>
            </a:r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gama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 při procesech </a:t>
            </a:r>
            <a:r>
              <a:rPr lang="cs-CZ" sz="18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uvnitř jádra atomu</a:t>
            </a:r>
            <a:r>
              <a:rPr lang="cs-CZ" sz="1800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614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Vlastní 78">
      <a:dk1>
        <a:srgbClr val="000000"/>
      </a:dk1>
      <a:lt1>
        <a:srgbClr val="FFFFFF"/>
      </a:lt1>
      <a:dk2>
        <a:srgbClr val="03506C"/>
      </a:dk2>
      <a:lt2>
        <a:srgbClr val="CDD7D9"/>
      </a:lt2>
      <a:accent1>
        <a:srgbClr val="6484AB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C0C0C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D861CAF6F24B4DBA13248B7F536F44" ma:contentTypeVersion="11" ma:contentTypeDescription="Vytvoří nový dokument" ma:contentTypeScope="" ma:versionID="4a310736a67f2bd265fa35d80e6edc4c">
  <xsd:schema xmlns:xsd="http://www.w3.org/2001/XMLSchema" xmlns:xs="http://www.w3.org/2001/XMLSchema" xmlns:p="http://schemas.microsoft.com/office/2006/metadata/properties" xmlns:ns3="c223b445-8883-4442-b432-7fd7412f411a" xmlns:ns4="a9ecf0a8-8f32-4165-86ce-03f8469e58bc" targetNamespace="http://schemas.microsoft.com/office/2006/metadata/properties" ma:root="true" ma:fieldsID="c72b1fbdcc81420989d2e036dae16edd" ns3:_="" ns4:_="">
    <xsd:import namespace="c223b445-8883-4442-b432-7fd7412f411a"/>
    <xsd:import namespace="a9ecf0a8-8f32-4165-86ce-03f8469e58b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3b445-8883-4442-b432-7fd7412f41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ecf0a8-8f32-4165-86ce-03f8469e58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F659D4-1086-4510-ADC1-18E6E888C0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97A8D5-BBD9-48AB-8C19-F9B1448B2A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23b445-8883-4442-b432-7fd7412f411a"/>
    <ds:schemaRef ds:uri="a9ecf0a8-8f32-4165-86ce-03f8469e58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DF6B25-5B65-4C06-8527-43B0DAB20DC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223b445-8883-4442-b432-7fd7412f411a"/>
    <ds:schemaRef ds:uri="http://purl.org/dc/dcmitype/"/>
    <ds:schemaRef ds:uri="http://schemas.microsoft.com/office/infopath/2007/PartnerControls"/>
    <ds:schemaRef ds:uri="a9ecf0a8-8f32-4165-86ce-03f8469e58b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80</TotalTime>
  <Words>308</Words>
  <Application>Microsoft Office PowerPoint</Application>
  <PresentationFormat>Předvádění na obrazovce (4:3)</PresentationFormat>
  <Paragraphs>35</Paragraphs>
  <Slides>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NewsPrint</vt:lpstr>
      <vt:lpstr>Rentgenové   a gama záření </vt:lpstr>
      <vt:lpstr>Gama záření</vt:lpstr>
      <vt:lpstr>Rentgenové záření</vt:lpstr>
      <vt:lpstr>Rentgenové záření</vt:lpstr>
      <vt:lpstr>Rentgenové záření</vt:lpstr>
      <vt:lpstr>Porovnání RTG a Gama záření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Rentgenové a gama záření</dc:title>
  <dc:creator>Windows User</dc:creator>
  <cp:lastModifiedBy>Michaela Voitco</cp:lastModifiedBy>
  <cp:revision>10</cp:revision>
  <dcterms:created xsi:type="dcterms:W3CDTF">2021-03-19T11:42:40Z</dcterms:created>
  <dcterms:modified xsi:type="dcterms:W3CDTF">2021-05-03T09:28:43Z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0x0101003DD861CAF6F24B4DBA13248B7F536F44</vt:lpwstr>
  </property>
</Properties>
</file>